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1"/>
  </p:notes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Poppins" charset="1" panose="00000500000000000000"/>
      <p:regular r:id="rId20"/>
    </p:embeddedFont>
    <p:embeddedFont>
      <p:font typeface="Poppins Bold" charset="1" panose="00000800000000000000"/>
      <p:regular r:id="rId21"/>
    </p:embeddedFont>
    <p:embeddedFont>
      <p:font typeface="Poppins Italics" charset="1" panose="00000500000000000000"/>
      <p:regular r:id="rId22"/>
    </p:embeddedFont>
    <p:embeddedFont>
      <p:font typeface="Poppins Bold Italics" charset="1" panose="00000800000000000000"/>
      <p:regular r:id="rId23"/>
    </p:embeddedFont>
    <p:embeddedFont>
      <p:font typeface="Poppins Thin" charset="1" panose="00000300000000000000"/>
      <p:regular r:id="rId24"/>
    </p:embeddedFont>
    <p:embeddedFont>
      <p:font typeface="Poppins Thin Italics" charset="1" panose="00000300000000000000"/>
      <p:regular r:id="rId25"/>
    </p:embeddedFont>
    <p:embeddedFont>
      <p:font typeface="Poppins Extra-Light" charset="1" panose="00000300000000000000"/>
      <p:regular r:id="rId26"/>
    </p:embeddedFont>
    <p:embeddedFont>
      <p:font typeface="Poppins Extra-Light Italics" charset="1" panose="00000300000000000000"/>
      <p:regular r:id="rId27"/>
    </p:embeddedFont>
    <p:embeddedFont>
      <p:font typeface="Poppins Light" charset="1" panose="00000400000000000000"/>
      <p:regular r:id="rId28"/>
    </p:embeddedFont>
    <p:embeddedFont>
      <p:font typeface="Poppins Light Italics" charset="1" panose="00000400000000000000"/>
      <p:regular r:id="rId29"/>
    </p:embeddedFont>
    <p:embeddedFont>
      <p:font typeface="Poppins Medium" charset="1" panose="00000600000000000000"/>
      <p:regular r:id="rId30"/>
    </p:embeddedFont>
    <p:embeddedFont>
      <p:font typeface="Poppins Medium Italics" charset="1" panose="00000600000000000000"/>
      <p:regular r:id="rId31"/>
    </p:embeddedFont>
    <p:embeddedFont>
      <p:font typeface="Poppins Semi-Bold" charset="1" panose="00000700000000000000"/>
      <p:regular r:id="rId32"/>
    </p:embeddedFont>
    <p:embeddedFont>
      <p:font typeface="Poppins Semi-Bold Italics" charset="1" panose="00000700000000000000"/>
      <p:regular r:id="rId33"/>
    </p:embeddedFont>
    <p:embeddedFont>
      <p:font typeface="Poppins Ultra-Bold" charset="1" panose="00000900000000000000"/>
      <p:regular r:id="rId34"/>
    </p:embeddedFont>
    <p:embeddedFont>
      <p:font typeface="Poppins Ultra-Bold Italics" charset="1" panose="00000900000000000000"/>
      <p:regular r:id="rId35"/>
    </p:embeddedFont>
    <p:embeddedFont>
      <p:font typeface="Poppins Heavy" charset="1" panose="00000A00000000000000"/>
      <p:regular r:id="rId36"/>
    </p:embeddedFont>
    <p:embeddedFont>
      <p:font typeface="Poppins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notesMasters/notesMaster1.xml" Type="http://schemas.openxmlformats.org/officeDocument/2006/relationships/notesMaster"/><Relationship Id="rId52" Target="theme/theme2.xml" Type="http://schemas.openxmlformats.org/officeDocument/2006/relationships/theme"/><Relationship Id="rId53" Target="notesSlides/notesSlide1.xml" Type="http://schemas.openxmlformats.org/officeDocument/2006/relationships/notesSlide"/><Relationship Id="rId54" Target="notesSlides/notesSlide2.xml" Type="http://schemas.openxmlformats.org/officeDocument/2006/relationships/notesSlide"/><Relationship Id="rId55" Target="notesSlides/notesSlide3.xml" Type="http://schemas.openxmlformats.org/officeDocument/2006/relationships/notesSlide"/><Relationship Id="rId56" Target="notesSlides/notesSlide4.xml" Type="http://schemas.openxmlformats.org/officeDocument/2006/relationships/notesSlide"/><Relationship Id="rId57" Target="notesSlides/notesSlide5.xml" Type="http://schemas.openxmlformats.org/officeDocument/2006/relationships/notesSlide"/><Relationship Id="rId58" Target="notesSlides/notesSlide6.xml" Type="http://schemas.openxmlformats.org/officeDocument/2006/relationships/notesSlide"/><Relationship Id="rId59" Target="notesSlides/notesSlide7.xml" Type="http://schemas.openxmlformats.org/officeDocument/2006/relationships/notesSlide"/><Relationship Id="rId6" Target="fonts/font6.fntdata" Type="http://schemas.openxmlformats.org/officeDocument/2006/relationships/font"/><Relationship Id="rId60" Target="notesSlides/notesSlide8.xml" Type="http://schemas.openxmlformats.org/officeDocument/2006/relationships/notesSlide"/><Relationship Id="rId61" Target="notesSlides/notesSlide9.xml" Type="http://schemas.openxmlformats.org/officeDocument/2006/relationships/notesSlide"/><Relationship Id="rId62" Target="notesSlides/notesSlide10.xml" Type="http://schemas.openxmlformats.org/officeDocument/2006/relationships/notesSlide"/><Relationship Id="rId63" Target="notesSlides/notesSlide11.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Cyrus</a:t>
            </a:r>
          </a:p>
          <a:p>
            <a:r>
              <a:rPr lang="en-US"/>
              <a:t>- SO, imagine this right?</a:t>
            </a:r>
          </a:p>
          <a:p>
            <a:r>
              <a:rPr lang="en-US"/>
              <a:t>- You have just been course approved and are looking at your eVision timetable. </a:t>
            </a:r>
          </a:p>
          <a:p>
            <a:r>
              <a:rPr lang="en-US"/>
              <a:t>- You are looking through it and you have a day free, good, if you don't, that sucks. You probably would want to sync it to your personal calendar, but there is no easy way to do it other than manually putting in the events for your lectures and tutorials. </a:t>
            </a:r>
          </a:p>
          <a:p>
            <a:r>
              <a:rPr lang="en-US"/>
              <a:t>- Plus no customisation, yuck.</a:t>
            </a:r>
          </a:p>
          <a:p>
            <a:r>
              <a:rPr lang="en-US"/>
              <a:t>- You painstakingly have to add all the classes into your calendar, becoming frustrated as you have to consider things such as public holidays and mid sem break. AH. </a:t>
            </a:r>
          </a:p>
          <a:p>
            <a:r>
              <a:rPr lang="en-US"/>
              <a:t>- What if there was a way to solve this issue altogether?</a:t>
            </a:r>
          </a:p>
          <a:p>
            <a:r>
              <a:rPr lang="en-US"/>
              <a:t>- INTRODUCING STUCAL, THE SOLUTION TO ALL YOUR ISSUES FOR SCHEDULING!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-James</a:t>
            </a:r>
          </a:p>
          <a:p>
            <a:r>
              <a:rPr lang="en-US"/>
              <a:t/>
            </a:r>
          </a:p>
          <a:p>
            <a:r>
              <a:rPr lang="en-US"/>
              <a:t>Students can subscribe to many events if they wish.</a:t>
            </a:r>
          </a:p>
          <a:p>
            <a:r>
              <a:rPr lang="en-US"/>
              <a:t/>
            </a:r>
          </a:p>
          <a:p>
            <a:r>
              <a:rPr lang="en-US"/>
              <a:t>Student users create events which can either be university related or public events, and can be toggled.</a:t>
            </a:r>
          </a:p>
          <a:p>
            <a:r>
              <a:rPr lang="en-US"/>
              <a:t/>
            </a:r>
          </a:p>
          <a:p>
            <a:r>
              <a:rPr lang="en-US"/>
              <a:t>Events can be: </a:t>
            </a:r>
          </a:p>
          <a:p>
            <a:r>
              <a:rPr lang="en-US"/>
              <a:t>     - University career events </a:t>
            </a:r>
          </a:p>
          <a:p>
            <a:r>
              <a:rPr lang="en-US"/>
              <a:t>     - Group study sessions - members invited </a:t>
            </a:r>
          </a:p>
          <a:p>
            <a:r>
              <a:rPr lang="en-US"/>
              <a:t>     - Personal events: classes and todos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Shreya - </a:t>
            </a:r>
          </a:p>
          <a:p>
            <a:r>
              <a:rPr lang="en-US"/>
              <a:t>- This is a preliminary model for the system architecture for StuCal.</a:t>
            </a:r>
          </a:p>
          <a:p>
            <a:r>
              <a:rPr lang="en-US"/>
              <a:t>- In the UI layer, the student who is a user of StuCal, will access information through the user web interface. </a:t>
            </a:r>
          </a:p>
          <a:p>
            <a:r>
              <a:rPr lang="en-US"/>
              <a:t>- To access the information, the interface functions, the processes are then passed to the server. </a:t>
            </a:r>
          </a:p>
          <a:p>
            <a:r>
              <a:rPr lang="en-US"/>
              <a:t>- The server accesses the data from the Firebase Database which is then sent back through the server to the user interface.</a:t>
            </a:r>
          </a:p>
          <a:p>
            <a:r>
              <a:rPr lang="en-US"/>
              <a:t/>
            </a:r>
          </a:p>
          <a:p>
            <a:r>
              <a:rPr lang="en-US"/>
              <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SAM</a:t>
            </a:r>
          </a:p>
          <a:p>
            <a:r>
              <a:rPr lang="en-US"/>
              <a:t>- Introducing StuCal</a:t>
            </a:r>
          </a:p>
          <a:p>
            <a:r>
              <a:rPr lang="en-US"/>
              <a:t/>
            </a:r>
          </a:p>
          <a:p>
            <a:r>
              <a:rPr lang="en-US"/>
              <a:t>- Web application that allows users to Import EVision to StuCal</a:t>
            </a:r>
          </a:p>
          <a:p>
            <a:r>
              <a:rPr lang="en-US"/>
              <a:t>- Nice looking, functional calendar that you can print out or view on your phone.</a:t>
            </a:r>
          </a:p>
          <a:p>
            <a:r>
              <a:rPr lang="en-US"/>
              <a:t>- StuCal can detect when you have gaps in your calendar and suggests healthy habits like exercising or study sessions.</a:t>
            </a:r>
          </a:p>
          <a:p>
            <a:r>
              <a:rPr lang="en-US"/>
              <a:t>- If you have multiple friends on StuCal, you can combine your timetables to see when the whole group is free to organise a study session or meet up.</a:t>
            </a:r>
          </a:p>
          <a:p>
            <a:r>
              <a:rPr lang="en-US"/>
              <a:t>- We are also adding small features like adding the otago key dates and progress bars to the next semester break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SAM</a:t>
            </a:r>
          </a:p>
          <a:p>
            <a:r>
              <a:rPr lang="en-US"/>
              <a:t>Bob wakes up, sees his StuCal Calendar printed out on the wall. </a:t>
            </a:r>
          </a:p>
          <a:p>
            <a:r>
              <a:rPr lang="en-US"/>
              <a:t/>
            </a:r>
          </a:p>
          <a:p>
            <a:r>
              <a:rPr lang="en-US"/>
              <a:t>It is a nice looking customised calendar of his eVision events for the day. </a:t>
            </a:r>
          </a:p>
          <a:p>
            <a:r>
              <a:rPr lang="en-US"/>
              <a:t/>
            </a:r>
          </a:p>
          <a:p>
            <a:r>
              <a:rPr lang="en-US"/>
              <a:t>He notices that he has a group study session today and he is running late so he checks the weather on his StuCal app before heading out the door.</a:t>
            </a:r>
          </a:p>
          <a:p>
            <a:r>
              <a:rPr lang="en-US"/>
              <a:t>---</a:t>
            </a:r>
          </a:p>
          <a:p>
            <a:r>
              <a:rPr lang="en-US"/>
              <a:t>YUKI</a:t>
            </a:r>
          </a:p>
          <a:p>
            <a:r>
              <a:rPr lang="en-US"/>
              <a:t>The StuCal app has a clean design and tells bob where to go and what time each event is.</a:t>
            </a:r>
          </a:p>
          <a:p>
            <a:r>
              <a:rPr lang="en-US"/>
              <a:t/>
            </a:r>
          </a:p>
          <a:p>
            <a:r>
              <a:rPr lang="en-US"/>
              <a:t>Bob arrives at the group study session. Where StuCal has already taken into account when each person in the group is free.</a:t>
            </a:r>
          </a:p>
          <a:p>
            <a:r>
              <a:rPr lang="en-US"/>
              <a:t>---</a:t>
            </a:r>
          </a:p>
          <a:p>
            <a:r>
              <a:rPr lang="en-US"/>
              <a:t>JAMES</a:t>
            </a:r>
          </a:p>
          <a:p>
            <a:r>
              <a:rPr lang="en-US"/>
              <a:t>After the meeting StuCal prompts Bob to get some exercise in before his next lecture. He goes for a run.</a:t>
            </a:r>
          </a:p>
          <a:p>
            <a:r>
              <a:rPr lang="en-US"/>
              <a:t/>
            </a:r>
          </a:p>
          <a:p>
            <a:r>
              <a:rPr lang="en-US"/>
              <a:t>In-between lectures, StuCal suggests a study session based on the time he has free.</a:t>
            </a:r>
          </a:p>
          <a:p>
            <a:r>
              <a:rPr lang="en-US"/>
              <a:t>--</a:t>
            </a:r>
          </a:p>
          <a:p>
            <a:r>
              <a:rPr lang="en-US"/>
              <a:t>Shreya</a:t>
            </a:r>
          </a:p>
          <a:p>
            <a:r>
              <a:rPr lang="en-US"/>
              <a:t>Finishing his lectures for the day, Bob makes his way home. He is reminded by StuCal that it is the last day to add your semester papers at Otago integrating Otago's key dates.</a:t>
            </a:r>
          </a:p>
          <a:p>
            <a:r>
              <a:rPr lang="en-US"/>
              <a:t/>
            </a:r>
          </a:p>
          <a:p>
            <a:r>
              <a:rPr lang="en-US"/>
              <a:t>Before going to bed, Bob checks his "coming up" section on the app to see what has tomorrow.</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Bob wakes up, sees his StuCal Calendar printed out on the wall. It is a customised calendar of his eVision events for the day. </a:t>
            </a:r>
          </a:p>
          <a:p>
            <a:r>
              <a:rPr lang="en-US"/>
              <a:t/>
            </a:r>
          </a:p>
          <a:p>
            <a:r>
              <a:rPr lang="en-US"/>
              <a:t>He notices that he has a group study session today and he is running late so he checks the weather on his StuCal app before heading out the door.</a:t>
            </a:r>
          </a:p>
          <a:p>
            <a:r>
              <a:rPr lang="en-US"/>
              <a:t/>
            </a:r>
          </a:p>
          <a:p>
            <a:r>
              <a:rPr lang="en-US"/>
              <a:t>The StuCal app has a clean design and tells bob where to go and what time each event is.</a:t>
            </a:r>
          </a:p>
          <a:p>
            <a:r>
              <a:rPr lang="en-US"/>
              <a:t/>
            </a:r>
          </a:p>
          <a:p>
            <a:r>
              <a:rPr lang="en-US"/>
              <a:t>Bob arrives at the group study session. The session  was made by StuCal taking into consideration when each person in the group is free.</a:t>
            </a:r>
          </a:p>
          <a:p>
            <a:r>
              <a:rPr lang="en-US"/>
              <a:t/>
            </a:r>
          </a:p>
          <a:p>
            <a:r>
              <a:rPr lang="en-US"/>
              <a:t>After the meeting StuCal prompts Bob to get some exercise in before his next lecture. He goes for a run.</a:t>
            </a:r>
          </a:p>
          <a:p>
            <a:r>
              <a:rPr lang="en-US"/>
              <a:t/>
            </a:r>
          </a:p>
          <a:p>
            <a:r>
              <a:rPr lang="en-US"/>
              <a:t>In-between lectures, StuCal suggests a study session based on the time he has free.</a:t>
            </a:r>
          </a:p>
          <a:p>
            <a:r>
              <a:rPr lang="en-US"/>
              <a:t/>
            </a:r>
          </a:p>
          <a:p>
            <a:r>
              <a:rPr lang="en-US"/>
              <a:t>Finishing his lectures for the day, Bob makes his way home. He is reminded by StuCal that it is the last day to add your semester papers at Otago.</a:t>
            </a:r>
          </a:p>
          <a:p>
            <a:r>
              <a:rPr lang="en-US"/>
              <a:t/>
            </a:r>
          </a:p>
          <a:p>
            <a:r>
              <a:rPr lang="en-US"/>
              <a:t>Before going to bed, Bob checks his "coming up" section on the app to see what has tomorrow.</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Shreya</a:t>
            </a:r>
          </a:p>
          <a:p>
            <a:r>
              <a:rPr lang="en-US"/>
              <a:t>- I will be introducing our feaibility study that shows the viability of us to be able to deliver a product successfully.</a:t>
            </a:r>
          </a:p>
          <a:p>
            <a:r>
              <a:rPr lang="en-US"/>
              <a:t>- We have thought about the legal and ethical implications of our design.</a:t>
            </a:r>
          </a:p>
          <a:p>
            <a:r>
              <a:rPr lang="en-US"/>
              <a:t>- The two aspects that we have taken into consideration is the data privacy and the free resources. </a:t>
            </a:r>
          </a:p>
          <a:p>
            <a:r>
              <a:rPr lang="en-US"/>
              <a:t>- When it comes to Data privacy, we will using a secure database, which is Firebase that has built in security for managing log in systems when connecting to APIs for log ins from Google and Microsoft authentications.</a:t>
            </a:r>
          </a:p>
          <a:p>
            <a:r>
              <a:rPr lang="en-US"/>
              <a:t>- We also will have legal privacy notices that disclaim what and where we will use the user's data.</a:t>
            </a:r>
          </a:p>
          <a:p>
            <a:r>
              <a:rPr lang="en-US"/>
              <a:t>- We will also be using free resources, that are open source images and software. We will make sure that everything is under creative commons licensing.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Yuki</a:t>
            </a:r>
          </a:p>
          <a:p>
            <a:r>
              <a:rPr lang="en-US"/>
              <a:t/>
            </a:r>
          </a:p>
          <a:p>
            <a:r>
              <a:rPr lang="en-US"/>
              <a:t>Many of the developers have experience coding in many languages E.g. js , java, python,HTML</a:t>
            </a:r>
          </a:p>
          <a:p>
            <a:r>
              <a:rPr lang="en-US"/>
              <a:t/>
            </a:r>
          </a:p>
          <a:p>
            <a:r>
              <a:rPr lang="en-US"/>
              <a:t>Additionally, we have developed skills through internships and industry experiences during the break.</a:t>
            </a:r>
          </a:p>
          <a:p>
            <a:r>
              <a:rPr lang="en-US"/>
              <a:t/>
            </a:r>
          </a:p>
          <a:p>
            <a:r>
              <a:rPr lang="en-US"/>
              <a:t/>
            </a:r>
          </a:p>
          <a:p>
            <a:r>
              <a:rPr lang="en-US"/>
              <a:t>So we have sufficient technical expertise to develop the product at a high standard.</a:t>
            </a:r>
          </a:p>
          <a:p>
            <a:r>
              <a:rPr lang="en-US"/>
              <a:t/>
            </a:r>
          </a:p>
          <a:p>
            <a:r>
              <a:rPr lang="en-US"/>
              <a:t>To develop the software here are some services and apps we will use:</a:t>
            </a:r>
          </a:p>
          <a:p>
            <a:r>
              <a:rPr lang="en-US"/>
              <a:t/>
            </a:r>
          </a:p>
          <a:p>
            <a:r>
              <a:rPr lang="en-US"/>
              <a:t>AWS - Hosting</a:t>
            </a:r>
          </a:p>
          <a:p>
            <a:r>
              <a:rPr lang="en-US"/>
              <a:t>Firebase - Database (backend)</a:t>
            </a:r>
          </a:p>
          <a:p>
            <a:r>
              <a:rPr lang="en-US"/>
              <a:t>Html etc - Front end design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James</a:t>
            </a:r>
          </a:p>
          <a:p>
            <a:r>
              <a:rPr lang="en-US"/>
              <a:t/>
            </a:r>
          </a:p>
          <a:p>
            <a:r>
              <a:rPr lang="en-US"/>
              <a:t>Trello for project management its Khanban Board feature is helpful</a:t>
            </a:r>
          </a:p>
          <a:p>
            <a:r>
              <a:rPr lang="en-US"/>
              <a:t/>
            </a:r>
          </a:p>
          <a:p>
            <a:r>
              <a:rPr lang="en-US"/>
              <a:t>Messenger for group communication </a:t>
            </a:r>
          </a:p>
          <a:p>
            <a:r>
              <a:rPr lang="en-US"/>
              <a:t/>
            </a:r>
          </a:p>
          <a:p>
            <a:r>
              <a:rPr lang="en-US"/>
              <a:t>Github for our source control </a:t>
            </a:r>
          </a:p>
          <a:p>
            <a:r>
              <a:rPr lang="en-US"/>
              <a:t/>
            </a:r>
          </a:p>
          <a:p>
            <a:r>
              <a:rPr lang="en-US"/>
              <a:t>AWS for deployment with the goal of staying within the free tier but budgeting  $5 in case we overshoot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Yuki</a:t>
            </a:r>
          </a:p>
          <a:p>
            <a:r>
              <a:rPr lang="en-US"/>
              <a:t/>
            </a:r>
          </a:p>
          <a:p>
            <a:r>
              <a:rPr lang="en-US"/>
              <a:t>The software will be developed to be used via web browsers and in the future,  potential development to mobile apps.</a:t>
            </a:r>
          </a:p>
          <a:p>
            <a:r>
              <a:rPr lang="en-US"/>
              <a:t/>
            </a:r>
          </a:p>
          <a:p>
            <a:r>
              <a:rPr lang="en-US"/>
              <a:t>To ensure the software will be developed in time, We run weekly scrum meetings every Monday makes sure everyone's on the same page, as well as Sprints every 2 weeks. So the software will never be at a critical breaking point. (Always working)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Cyrus</a:t>
            </a:r>
          </a:p>
          <a:p>
            <a:r>
              <a:rPr lang="en-US"/>
              <a:t/>
            </a:r>
          </a:p>
          <a:p>
            <a:r>
              <a:rPr lang="en-US"/>
              <a:t>Only say the titles of the timeline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6.png" Type="http://schemas.openxmlformats.org/officeDocument/2006/relationships/image"/><Relationship Id="rId4" Target="../media/image2.pn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39.png" Type="http://schemas.openxmlformats.org/officeDocument/2006/relationships/image"/><Relationship Id="rId4"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17.png" Type="http://schemas.openxmlformats.org/officeDocument/2006/relationships/image"/><Relationship Id="rId14" Target="../media/image18.svg" Type="http://schemas.openxmlformats.org/officeDocument/2006/relationships/image"/><Relationship Id="rId15" Target="../media/image19.png" Type="http://schemas.openxmlformats.org/officeDocument/2006/relationships/image"/><Relationship Id="rId16" Target="../media/image20.svg" Type="http://schemas.openxmlformats.org/officeDocument/2006/relationships/image"/><Relationship Id="rId17" Target="../media/image21.png" Type="http://schemas.openxmlformats.org/officeDocument/2006/relationships/image"/><Relationship Id="rId18" Target="../media/image22.svg" Type="http://schemas.openxmlformats.org/officeDocument/2006/relationships/image"/><Relationship Id="rId19" Target="../media/image23.png" Type="http://schemas.openxmlformats.org/officeDocument/2006/relationships/image"/><Relationship Id="rId2" Target="../notesSlides/notesSlide3.xml" Type="http://schemas.openxmlformats.org/officeDocument/2006/relationships/notesSlide"/><Relationship Id="rId20" Target="../media/image24.svg" Type="http://schemas.openxmlformats.org/officeDocument/2006/relationships/image"/><Relationship Id="rId21" Target="../media/image2.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9.png" Type="http://schemas.openxmlformats.org/officeDocument/2006/relationships/image"/><Relationship Id="rId4" Target="../media/image30.png" Type="http://schemas.openxmlformats.org/officeDocument/2006/relationships/image"/><Relationship Id="rId5"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1.png" Type="http://schemas.openxmlformats.org/officeDocument/2006/relationships/image"/><Relationship Id="rId4" Target="../media/image32.jpe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5.png" Type="http://schemas.openxmlformats.org/officeDocument/2006/relationships/image"/><Relationship Id="rId4"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91799" y="8458418"/>
            <a:ext cx="951769" cy="799882"/>
            <a:chOff x="0" y="0"/>
            <a:chExt cx="967140" cy="812800"/>
          </a:xfrm>
        </p:grpSpPr>
        <p:sp>
          <p:nvSpPr>
            <p:cNvPr name="Freeform 3" id="3"/>
            <p:cNvSpPr/>
            <p:nvPr/>
          </p:nvSpPr>
          <p:spPr>
            <a:xfrm flipH="false" flipV="false" rot="0">
              <a:off x="0" y="0"/>
              <a:ext cx="967140" cy="812800"/>
            </a:xfrm>
            <a:custGeom>
              <a:avLst/>
              <a:gdLst/>
              <a:ahLst/>
              <a:cxnLst/>
              <a:rect r="r" b="b" t="t" l="l"/>
              <a:pathLst>
                <a:path h="812800" w="96714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name="TextBox 4" id="4"/>
            <p:cNvSpPr txBox="true"/>
            <p:nvPr/>
          </p:nvSpPr>
          <p:spPr>
            <a:xfrm>
              <a:off x="0" y="-38100"/>
              <a:ext cx="96714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105319" y="1028700"/>
            <a:ext cx="6174821" cy="8229600"/>
          </a:xfrm>
          <a:custGeom>
            <a:avLst/>
            <a:gdLst/>
            <a:ahLst/>
            <a:cxnLst/>
            <a:rect r="r" b="b" t="t" l="l"/>
            <a:pathLst>
              <a:path h="8229600" w="6174821">
                <a:moveTo>
                  <a:pt x="0" y="0"/>
                </a:moveTo>
                <a:lnTo>
                  <a:pt x="6174821" y="0"/>
                </a:lnTo>
                <a:lnTo>
                  <a:pt x="6174821"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535713" y="421882"/>
            <a:ext cx="1144208" cy="242446"/>
          </a:xfrm>
          <a:custGeom>
            <a:avLst/>
            <a:gdLst/>
            <a:ahLst/>
            <a:cxnLst/>
            <a:rect r="r" b="b" t="t" l="l"/>
            <a:pathLst>
              <a:path h="242446" w="1144208">
                <a:moveTo>
                  <a:pt x="0" y="0"/>
                </a:moveTo>
                <a:lnTo>
                  <a:pt x="1144208" y="0"/>
                </a:lnTo>
                <a:lnTo>
                  <a:pt x="1144208" y="242447"/>
                </a:lnTo>
                <a:lnTo>
                  <a:pt x="0" y="242447"/>
                </a:lnTo>
                <a:lnTo>
                  <a:pt x="0" y="0"/>
                </a:lnTo>
                <a:close/>
              </a:path>
            </a:pathLst>
          </a:custGeom>
          <a:blipFill>
            <a:blip r:embed="rId3"/>
            <a:stretch>
              <a:fillRect l="0" t="0" r="0" b="0"/>
            </a:stretch>
          </a:blipFill>
        </p:spPr>
      </p:sp>
      <p:sp>
        <p:nvSpPr>
          <p:cNvPr name="TextBox 7" id="7"/>
          <p:cNvSpPr txBox="true"/>
          <p:nvPr/>
        </p:nvSpPr>
        <p:spPr>
          <a:xfrm rot="0">
            <a:off x="17674380" y="8710688"/>
            <a:ext cx="442747" cy="257943"/>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Poppins Bold"/>
              </a:rPr>
              <a:t>01</a:t>
            </a:r>
          </a:p>
        </p:txBody>
      </p:sp>
      <p:sp>
        <p:nvSpPr>
          <p:cNvPr name="TextBox 8" id="8"/>
          <p:cNvSpPr txBox="true"/>
          <p:nvPr/>
        </p:nvSpPr>
        <p:spPr>
          <a:xfrm rot="0">
            <a:off x="1566930" y="2495649"/>
            <a:ext cx="9569606" cy="1235351"/>
          </a:xfrm>
          <a:prstGeom prst="rect">
            <a:avLst/>
          </a:prstGeom>
        </p:spPr>
        <p:txBody>
          <a:bodyPr anchor="t" rtlCol="false" tIns="0" lIns="0" bIns="0" rIns="0">
            <a:spAutoFit/>
          </a:bodyPr>
          <a:lstStyle/>
          <a:p>
            <a:pPr>
              <a:lnSpc>
                <a:spcPts val="9616"/>
              </a:lnSpc>
              <a:spcBef>
                <a:spcPct val="0"/>
              </a:spcBef>
            </a:pPr>
            <a:r>
              <a:rPr lang="en-US" sz="6868">
                <a:solidFill>
                  <a:srgbClr val="1F2020"/>
                </a:solidFill>
                <a:latin typeface="Poppins Bold"/>
              </a:rPr>
              <a:t>The StuCal Team</a:t>
            </a:r>
          </a:p>
        </p:txBody>
      </p:sp>
      <p:sp>
        <p:nvSpPr>
          <p:cNvPr name="TextBox 9" id="9"/>
          <p:cNvSpPr txBox="true"/>
          <p:nvPr/>
        </p:nvSpPr>
        <p:spPr>
          <a:xfrm rot="0">
            <a:off x="1828563" y="7444857"/>
            <a:ext cx="1661508" cy="220406"/>
          </a:xfrm>
          <a:prstGeom prst="rect">
            <a:avLst/>
          </a:prstGeom>
        </p:spPr>
        <p:txBody>
          <a:bodyPr anchor="t" rtlCol="false" tIns="0" lIns="0" bIns="0" rIns="0">
            <a:spAutoFit/>
          </a:bodyPr>
          <a:lstStyle/>
          <a:p>
            <a:pPr algn="ctr">
              <a:lnSpc>
                <a:spcPts val="1706"/>
              </a:lnSpc>
              <a:spcBef>
                <a:spcPct val="0"/>
              </a:spcBef>
            </a:pPr>
            <a:r>
              <a:rPr lang="en-US" sz="1218">
                <a:solidFill>
                  <a:srgbClr val="FFFFFF"/>
                </a:solidFill>
                <a:latin typeface="Poppins Bold"/>
              </a:rPr>
              <a:t>Learn More</a:t>
            </a:r>
          </a:p>
        </p:txBody>
      </p:sp>
      <p:sp>
        <p:nvSpPr>
          <p:cNvPr name="TextBox 10" id="10"/>
          <p:cNvSpPr txBox="true"/>
          <p:nvPr/>
        </p:nvSpPr>
        <p:spPr>
          <a:xfrm rot="0">
            <a:off x="1679921" y="3725028"/>
            <a:ext cx="4523170" cy="640080"/>
          </a:xfrm>
          <a:prstGeom prst="rect">
            <a:avLst/>
          </a:prstGeom>
        </p:spPr>
        <p:txBody>
          <a:bodyPr anchor="t" rtlCol="false" tIns="0" lIns="0" bIns="0" rIns="0">
            <a:spAutoFit/>
          </a:bodyPr>
          <a:lstStyle/>
          <a:p>
            <a:pPr>
              <a:lnSpc>
                <a:spcPts val="2519"/>
              </a:lnSpc>
            </a:pPr>
            <a:r>
              <a:rPr lang="en-US" sz="1799">
                <a:solidFill>
                  <a:srgbClr val="3A6AD6"/>
                </a:solidFill>
                <a:latin typeface="Poppins Bold"/>
              </a:rPr>
              <a:t>Introducing the team behind StuCal</a:t>
            </a:r>
          </a:p>
          <a:p>
            <a:pPr>
              <a:lnSpc>
                <a:spcPts val="2519"/>
              </a:lnSpc>
              <a:spcBef>
                <a:spcPct val="0"/>
              </a:spcBef>
            </a:pPr>
          </a:p>
        </p:txBody>
      </p:sp>
      <p:sp>
        <p:nvSpPr>
          <p:cNvPr name="TextBox 11" id="11"/>
          <p:cNvSpPr txBox="true"/>
          <p:nvPr/>
        </p:nvSpPr>
        <p:spPr>
          <a:xfrm rot="0">
            <a:off x="1360098" y="4737138"/>
            <a:ext cx="6780548" cy="3621572"/>
          </a:xfrm>
          <a:prstGeom prst="rect">
            <a:avLst/>
          </a:prstGeom>
        </p:spPr>
        <p:txBody>
          <a:bodyPr anchor="t" rtlCol="false" tIns="0" lIns="0" bIns="0" rIns="0">
            <a:spAutoFit/>
          </a:bodyPr>
          <a:lstStyle/>
          <a:p>
            <a:pPr marL="764817" indent="-382409" lvl="1">
              <a:lnSpc>
                <a:spcPts val="5809"/>
              </a:lnSpc>
              <a:buFont typeface="Arial"/>
              <a:buChar char="•"/>
            </a:pPr>
            <a:r>
              <a:rPr lang="en-US" sz="3542">
                <a:solidFill>
                  <a:srgbClr val="000000"/>
                </a:solidFill>
                <a:latin typeface="Canva Sans"/>
              </a:rPr>
              <a:t>Sam Bugden</a:t>
            </a:r>
          </a:p>
          <a:p>
            <a:pPr marL="764817" indent="-382409" lvl="1">
              <a:lnSpc>
                <a:spcPts val="5809"/>
              </a:lnSpc>
              <a:buFont typeface="Arial"/>
              <a:buChar char="•"/>
            </a:pPr>
            <a:r>
              <a:rPr lang="en-US" sz="3542">
                <a:solidFill>
                  <a:srgbClr val="000000"/>
                </a:solidFill>
                <a:latin typeface="Canva Sans"/>
              </a:rPr>
              <a:t>James Robiony-Rogers</a:t>
            </a:r>
          </a:p>
          <a:p>
            <a:pPr marL="764817" indent="-382409" lvl="1">
              <a:lnSpc>
                <a:spcPts val="5809"/>
              </a:lnSpc>
              <a:buFont typeface="Arial"/>
              <a:buChar char="•"/>
            </a:pPr>
            <a:r>
              <a:rPr lang="en-US" sz="3542">
                <a:solidFill>
                  <a:srgbClr val="000000"/>
                </a:solidFill>
                <a:latin typeface="Canva Sans"/>
              </a:rPr>
              <a:t>Yuki Yoshiyasu</a:t>
            </a:r>
          </a:p>
          <a:p>
            <a:pPr marL="764817" indent="-382409" lvl="1">
              <a:lnSpc>
                <a:spcPts val="5809"/>
              </a:lnSpc>
              <a:buFont typeface="Arial"/>
              <a:buChar char="•"/>
            </a:pPr>
            <a:r>
              <a:rPr lang="en-US" sz="3542">
                <a:solidFill>
                  <a:srgbClr val="000000"/>
                </a:solidFill>
                <a:latin typeface="Canva Sans"/>
              </a:rPr>
              <a:t>Cyrus Yam</a:t>
            </a:r>
          </a:p>
          <a:p>
            <a:pPr algn="l" marL="764817" indent="-382409" lvl="1">
              <a:lnSpc>
                <a:spcPts val="5809"/>
              </a:lnSpc>
              <a:buFont typeface="Arial"/>
              <a:buChar char="•"/>
            </a:pPr>
            <a:r>
              <a:rPr lang="en-US" sz="3542">
                <a:solidFill>
                  <a:srgbClr val="000000"/>
                </a:solidFill>
                <a:latin typeface="Canva Sans"/>
              </a:rPr>
              <a:t>Shreya Das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261305" y="5290240"/>
            <a:ext cx="3192828" cy="477959"/>
          </a:xfrm>
          <a:prstGeom prst="rect">
            <a:avLst/>
          </a:prstGeom>
          <a:solidFill>
            <a:srgbClr val="60EFFF"/>
          </a:solidFill>
        </p:spPr>
      </p:sp>
      <p:sp>
        <p:nvSpPr>
          <p:cNvPr name="AutoShape 3" id="3"/>
          <p:cNvSpPr/>
          <p:nvPr/>
        </p:nvSpPr>
        <p:spPr>
          <a:xfrm rot="0">
            <a:off x="4454134" y="5290240"/>
            <a:ext cx="3192828" cy="477959"/>
          </a:xfrm>
          <a:prstGeom prst="rect">
            <a:avLst/>
          </a:prstGeom>
          <a:solidFill>
            <a:srgbClr val="4DD3FF"/>
          </a:solidFill>
        </p:spPr>
      </p:sp>
      <p:sp>
        <p:nvSpPr>
          <p:cNvPr name="AutoShape 4" id="4"/>
          <p:cNvSpPr/>
          <p:nvPr/>
        </p:nvSpPr>
        <p:spPr>
          <a:xfrm rot="0">
            <a:off x="7646962" y="5290240"/>
            <a:ext cx="3192828" cy="477959"/>
          </a:xfrm>
          <a:prstGeom prst="rect">
            <a:avLst/>
          </a:prstGeom>
          <a:solidFill>
            <a:srgbClr val="3AB6FF"/>
          </a:solidFill>
        </p:spPr>
      </p:sp>
      <p:sp>
        <p:nvSpPr>
          <p:cNvPr name="AutoShape 5" id="5"/>
          <p:cNvSpPr/>
          <p:nvPr/>
        </p:nvSpPr>
        <p:spPr>
          <a:xfrm rot="0">
            <a:off x="10839790" y="5290240"/>
            <a:ext cx="3192828" cy="477959"/>
          </a:xfrm>
          <a:prstGeom prst="rect">
            <a:avLst/>
          </a:prstGeom>
          <a:solidFill>
            <a:srgbClr val="269AFF"/>
          </a:solidFill>
        </p:spPr>
      </p:sp>
      <p:sp>
        <p:nvSpPr>
          <p:cNvPr name="AutoShape 6" id="6"/>
          <p:cNvSpPr/>
          <p:nvPr/>
        </p:nvSpPr>
        <p:spPr>
          <a:xfrm rot="0">
            <a:off x="14032619" y="5290240"/>
            <a:ext cx="3192828" cy="477959"/>
          </a:xfrm>
          <a:prstGeom prst="rect">
            <a:avLst/>
          </a:prstGeom>
          <a:solidFill>
            <a:srgbClr val="137DFF"/>
          </a:solidFill>
        </p:spPr>
      </p:sp>
      <p:sp>
        <p:nvSpPr>
          <p:cNvPr name="AutoShape 7" id="7"/>
          <p:cNvSpPr/>
          <p:nvPr/>
        </p:nvSpPr>
        <p:spPr>
          <a:xfrm>
            <a:off x="2857719" y="4910222"/>
            <a:ext cx="0" cy="380018"/>
          </a:xfrm>
          <a:prstGeom prst="line">
            <a:avLst/>
          </a:prstGeom>
          <a:ln cap="rnd" w="47625">
            <a:solidFill>
              <a:srgbClr val="60EFFF"/>
            </a:solidFill>
            <a:prstDash val="solid"/>
            <a:headEnd type="none" len="sm" w="sm"/>
            <a:tailEnd type="none" len="sm" w="sm"/>
          </a:ln>
        </p:spPr>
      </p:sp>
      <p:sp>
        <p:nvSpPr>
          <p:cNvPr name="AutoShape 8" id="8"/>
          <p:cNvSpPr/>
          <p:nvPr/>
        </p:nvSpPr>
        <p:spPr>
          <a:xfrm>
            <a:off x="6050548" y="5768199"/>
            <a:ext cx="0" cy="380018"/>
          </a:xfrm>
          <a:prstGeom prst="line">
            <a:avLst/>
          </a:prstGeom>
          <a:ln cap="rnd" w="47625">
            <a:solidFill>
              <a:srgbClr val="4DD3FF"/>
            </a:solidFill>
            <a:prstDash val="solid"/>
            <a:headEnd type="none" len="sm" w="sm"/>
            <a:tailEnd type="none" len="sm" w="sm"/>
          </a:ln>
        </p:spPr>
      </p:sp>
      <p:sp>
        <p:nvSpPr>
          <p:cNvPr name="AutoShape 9" id="9"/>
          <p:cNvSpPr/>
          <p:nvPr/>
        </p:nvSpPr>
        <p:spPr>
          <a:xfrm>
            <a:off x="9219564" y="4910222"/>
            <a:ext cx="0" cy="380018"/>
          </a:xfrm>
          <a:prstGeom prst="line">
            <a:avLst/>
          </a:prstGeom>
          <a:ln cap="rnd" w="47625">
            <a:solidFill>
              <a:srgbClr val="3AB6FF"/>
            </a:solidFill>
            <a:prstDash val="solid"/>
            <a:headEnd type="none" len="sm" w="sm"/>
            <a:tailEnd type="none" len="sm" w="sm"/>
          </a:ln>
        </p:spPr>
      </p:sp>
      <p:sp>
        <p:nvSpPr>
          <p:cNvPr name="AutoShape 10" id="10"/>
          <p:cNvSpPr/>
          <p:nvPr/>
        </p:nvSpPr>
        <p:spPr>
          <a:xfrm>
            <a:off x="12436204" y="5768199"/>
            <a:ext cx="0" cy="380018"/>
          </a:xfrm>
          <a:prstGeom prst="line">
            <a:avLst/>
          </a:prstGeom>
          <a:ln cap="rnd" w="47625">
            <a:solidFill>
              <a:srgbClr val="2C92D5"/>
            </a:solidFill>
            <a:prstDash val="solid"/>
            <a:headEnd type="none" len="sm" w="sm"/>
            <a:tailEnd type="none" len="sm" w="sm"/>
          </a:ln>
        </p:spPr>
      </p:sp>
      <p:sp>
        <p:nvSpPr>
          <p:cNvPr name="AutoShape 11" id="11"/>
          <p:cNvSpPr/>
          <p:nvPr/>
        </p:nvSpPr>
        <p:spPr>
          <a:xfrm>
            <a:off x="15629033" y="4910222"/>
            <a:ext cx="0" cy="380018"/>
          </a:xfrm>
          <a:prstGeom prst="line">
            <a:avLst/>
          </a:prstGeom>
          <a:ln cap="rnd" w="47625">
            <a:solidFill>
              <a:srgbClr val="137DFF"/>
            </a:solidFill>
            <a:prstDash val="solid"/>
            <a:headEnd type="none" len="sm" w="sm"/>
            <a:tailEnd type="none" len="sm" w="sm"/>
          </a:ln>
        </p:spPr>
      </p:sp>
      <p:grpSp>
        <p:nvGrpSpPr>
          <p:cNvPr name="Group 12" id="12"/>
          <p:cNvGrpSpPr/>
          <p:nvPr/>
        </p:nvGrpSpPr>
        <p:grpSpPr>
          <a:xfrm rot="0">
            <a:off x="17491799" y="8458418"/>
            <a:ext cx="951769" cy="799882"/>
            <a:chOff x="0" y="0"/>
            <a:chExt cx="967140" cy="812800"/>
          </a:xfrm>
        </p:grpSpPr>
        <p:sp>
          <p:nvSpPr>
            <p:cNvPr name="Freeform 13" id="13"/>
            <p:cNvSpPr/>
            <p:nvPr/>
          </p:nvSpPr>
          <p:spPr>
            <a:xfrm flipH="false" flipV="false" rot="0">
              <a:off x="0" y="0"/>
              <a:ext cx="967140" cy="812800"/>
            </a:xfrm>
            <a:custGeom>
              <a:avLst/>
              <a:gdLst/>
              <a:ahLst/>
              <a:cxnLst/>
              <a:rect r="r" b="b" t="t" l="l"/>
              <a:pathLst>
                <a:path h="812800" w="96714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name="TextBox 14" id="14"/>
            <p:cNvSpPr txBox="true"/>
            <p:nvPr/>
          </p:nvSpPr>
          <p:spPr>
            <a:xfrm>
              <a:off x="0" y="-38100"/>
              <a:ext cx="967140" cy="8509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107746" y="403374"/>
            <a:ext cx="16223636" cy="827130"/>
          </a:xfrm>
          <a:prstGeom prst="rect">
            <a:avLst/>
          </a:prstGeom>
        </p:spPr>
        <p:txBody>
          <a:bodyPr anchor="t" rtlCol="false" tIns="0" lIns="0" bIns="0" rIns="0">
            <a:spAutoFit/>
          </a:bodyPr>
          <a:lstStyle/>
          <a:p>
            <a:pPr algn="ctr" marL="0" indent="0" lvl="0">
              <a:lnSpc>
                <a:spcPts val="6385"/>
              </a:lnSpc>
              <a:spcBef>
                <a:spcPct val="0"/>
              </a:spcBef>
            </a:pPr>
            <a:r>
              <a:rPr lang="en-US" sz="4560" strike="noStrike" u="none">
                <a:solidFill>
                  <a:srgbClr val="1F2020"/>
                </a:solidFill>
                <a:latin typeface="Poppins Bold"/>
              </a:rPr>
              <a:t>Project Schedule</a:t>
            </a:r>
          </a:p>
        </p:txBody>
      </p:sp>
      <p:grpSp>
        <p:nvGrpSpPr>
          <p:cNvPr name="Group 16" id="16"/>
          <p:cNvGrpSpPr/>
          <p:nvPr/>
        </p:nvGrpSpPr>
        <p:grpSpPr>
          <a:xfrm rot="0">
            <a:off x="833772" y="1408267"/>
            <a:ext cx="4047895" cy="3307557"/>
            <a:chOff x="0" y="0"/>
            <a:chExt cx="5397194" cy="4410075"/>
          </a:xfrm>
        </p:grpSpPr>
        <p:sp>
          <p:nvSpPr>
            <p:cNvPr name="TextBox 17" id="17"/>
            <p:cNvSpPr txBox="true"/>
            <p:nvPr/>
          </p:nvSpPr>
          <p:spPr>
            <a:xfrm rot="0">
              <a:off x="0" y="415292"/>
              <a:ext cx="5397194" cy="967104"/>
            </a:xfrm>
            <a:prstGeom prst="rect">
              <a:avLst/>
            </a:prstGeom>
          </p:spPr>
          <p:txBody>
            <a:bodyPr anchor="t" rtlCol="false" tIns="0" lIns="0" bIns="0" rIns="0">
              <a:spAutoFit/>
            </a:bodyPr>
            <a:lstStyle/>
            <a:p>
              <a:pPr algn="ctr">
                <a:lnSpc>
                  <a:spcPts val="2940"/>
                </a:lnSpc>
              </a:pPr>
              <a:r>
                <a:rPr lang="en-US" sz="2100" spc="-42">
                  <a:solidFill>
                    <a:srgbClr val="000000"/>
                  </a:solidFill>
                  <a:latin typeface="DM Sans Bold"/>
                </a:rPr>
                <a:t>Milestone 01: Planning and Feasibility Study</a:t>
              </a:r>
            </a:p>
          </p:txBody>
        </p:sp>
        <p:sp>
          <p:nvSpPr>
            <p:cNvPr name="TextBox 18" id="18"/>
            <p:cNvSpPr txBox="true"/>
            <p:nvPr/>
          </p:nvSpPr>
          <p:spPr>
            <a:xfrm rot="0">
              <a:off x="0" y="1957070"/>
              <a:ext cx="5397194" cy="2453005"/>
            </a:xfrm>
            <a:prstGeom prst="rect">
              <a:avLst/>
            </a:prstGeom>
          </p:spPr>
          <p:txBody>
            <a:bodyPr anchor="t" rtlCol="false" tIns="0" lIns="0" bIns="0" rIns="0">
              <a:spAutoFit/>
            </a:bodyPr>
            <a:lstStyle/>
            <a:p>
              <a:pPr algn="ctr">
                <a:lnSpc>
                  <a:spcPts val="2940"/>
                </a:lnSpc>
              </a:pPr>
              <a:r>
                <a:rPr lang="en-US" sz="2100">
                  <a:solidFill>
                    <a:srgbClr val="737373"/>
                  </a:solidFill>
                  <a:latin typeface="DM Sans"/>
                </a:rPr>
                <a:t>Ensuring the team has a solid plan on what needs to be developed. This includes software requirements, estimations, and models. </a:t>
              </a:r>
            </a:p>
          </p:txBody>
        </p:sp>
        <p:sp>
          <p:nvSpPr>
            <p:cNvPr name="TextBox 19" id="19"/>
            <p:cNvSpPr txBox="true"/>
            <p:nvPr/>
          </p:nvSpPr>
          <p:spPr>
            <a:xfrm rot="0">
              <a:off x="1955739" y="-28575"/>
              <a:ext cx="1485715" cy="364700"/>
            </a:xfrm>
            <a:prstGeom prst="rect">
              <a:avLst/>
            </a:prstGeom>
          </p:spPr>
          <p:txBody>
            <a:bodyPr anchor="t" rtlCol="false" tIns="0" lIns="0" bIns="0" rIns="0">
              <a:spAutoFit/>
            </a:bodyPr>
            <a:lstStyle/>
            <a:p>
              <a:pPr algn="ctr" marL="0" indent="0" lvl="0">
                <a:lnSpc>
                  <a:spcPts val="2380"/>
                </a:lnSpc>
                <a:spcBef>
                  <a:spcPct val="0"/>
                </a:spcBef>
              </a:pPr>
              <a:r>
                <a:rPr lang="en-US" sz="1700" spc="85">
                  <a:solidFill>
                    <a:srgbClr val="FF66C4"/>
                  </a:solidFill>
                  <a:latin typeface="DM Sans Bold"/>
                </a:rPr>
                <a:t>01.</a:t>
              </a:r>
            </a:p>
          </p:txBody>
        </p:sp>
      </p:grpSp>
      <p:grpSp>
        <p:nvGrpSpPr>
          <p:cNvPr name="Group 20" id="20"/>
          <p:cNvGrpSpPr/>
          <p:nvPr/>
        </p:nvGrpSpPr>
        <p:grpSpPr>
          <a:xfrm rot="0">
            <a:off x="4045027" y="6491117"/>
            <a:ext cx="4011041" cy="3312476"/>
            <a:chOff x="0" y="0"/>
            <a:chExt cx="5348055" cy="4416634"/>
          </a:xfrm>
        </p:grpSpPr>
        <p:sp>
          <p:nvSpPr>
            <p:cNvPr name="TextBox 21" id="21"/>
            <p:cNvSpPr txBox="true"/>
            <p:nvPr/>
          </p:nvSpPr>
          <p:spPr>
            <a:xfrm rot="0">
              <a:off x="0" y="421850"/>
              <a:ext cx="5348055" cy="967104"/>
            </a:xfrm>
            <a:prstGeom prst="rect">
              <a:avLst/>
            </a:prstGeom>
          </p:spPr>
          <p:txBody>
            <a:bodyPr anchor="t" rtlCol="false" tIns="0" lIns="0" bIns="0" rIns="0">
              <a:spAutoFit/>
            </a:bodyPr>
            <a:lstStyle/>
            <a:p>
              <a:pPr algn="ctr">
                <a:lnSpc>
                  <a:spcPts val="2940"/>
                </a:lnSpc>
              </a:pPr>
              <a:r>
                <a:rPr lang="en-US" sz="2100" spc="-42">
                  <a:solidFill>
                    <a:srgbClr val="000000"/>
                  </a:solidFill>
                  <a:latin typeface="DM Sans Bold"/>
                </a:rPr>
                <a:t>Milestone 02: Prototyping with Database</a:t>
              </a:r>
            </a:p>
          </p:txBody>
        </p:sp>
        <p:sp>
          <p:nvSpPr>
            <p:cNvPr name="TextBox 22" id="22"/>
            <p:cNvSpPr txBox="true"/>
            <p:nvPr/>
          </p:nvSpPr>
          <p:spPr>
            <a:xfrm rot="0">
              <a:off x="0" y="1468329"/>
              <a:ext cx="5348055" cy="2948305"/>
            </a:xfrm>
            <a:prstGeom prst="rect">
              <a:avLst/>
            </a:prstGeom>
          </p:spPr>
          <p:txBody>
            <a:bodyPr anchor="t" rtlCol="false" tIns="0" lIns="0" bIns="0" rIns="0">
              <a:spAutoFit/>
            </a:bodyPr>
            <a:lstStyle/>
            <a:p>
              <a:pPr algn="ctr">
                <a:lnSpc>
                  <a:spcPts val="2940"/>
                </a:lnSpc>
              </a:pPr>
              <a:r>
                <a:rPr lang="en-US" sz="2100">
                  <a:solidFill>
                    <a:srgbClr val="737373"/>
                  </a:solidFill>
                  <a:latin typeface="DM Sans"/>
                </a:rPr>
                <a:t>Ensuring that the team implements one of the most important steps in software development: the communication between software and a database</a:t>
              </a:r>
            </a:p>
          </p:txBody>
        </p:sp>
        <p:sp>
          <p:nvSpPr>
            <p:cNvPr name="TextBox 23" id="23"/>
            <p:cNvSpPr txBox="true"/>
            <p:nvPr/>
          </p:nvSpPr>
          <p:spPr>
            <a:xfrm rot="0">
              <a:off x="1937933" y="-28575"/>
              <a:ext cx="1472189" cy="364700"/>
            </a:xfrm>
            <a:prstGeom prst="rect">
              <a:avLst/>
            </a:prstGeom>
          </p:spPr>
          <p:txBody>
            <a:bodyPr anchor="t" rtlCol="false" tIns="0" lIns="0" bIns="0" rIns="0">
              <a:spAutoFit/>
            </a:bodyPr>
            <a:lstStyle/>
            <a:p>
              <a:pPr algn="ctr" marL="0" indent="0" lvl="0">
                <a:lnSpc>
                  <a:spcPts val="2380"/>
                </a:lnSpc>
                <a:spcBef>
                  <a:spcPct val="0"/>
                </a:spcBef>
              </a:pPr>
              <a:r>
                <a:rPr lang="en-US" sz="1700" spc="85">
                  <a:solidFill>
                    <a:srgbClr val="FF66C4"/>
                  </a:solidFill>
                  <a:latin typeface="DM Sans Bold"/>
                </a:rPr>
                <a:t>02.</a:t>
              </a:r>
            </a:p>
          </p:txBody>
        </p:sp>
      </p:grpSp>
      <p:grpSp>
        <p:nvGrpSpPr>
          <p:cNvPr name="Group 24" id="24"/>
          <p:cNvGrpSpPr/>
          <p:nvPr/>
        </p:nvGrpSpPr>
        <p:grpSpPr>
          <a:xfrm rot="0">
            <a:off x="7311739" y="2151217"/>
            <a:ext cx="3920878" cy="2564607"/>
            <a:chOff x="0" y="0"/>
            <a:chExt cx="5227838" cy="3419475"/>
          </a:xfrm>
        </p:grpSpPr>
        <p:sp>
          <p:nvSpPr>
            <p:cNvPr name="TextBox 25" id="25"/>
            <p:cNvSpPr txBox="true"/>
            <p:nvPr/>
          </p:nvSpPr>
          <p:spPr>
            <a:xfrm rot="0">
              <a:off x="0" y="415292"/>
              <a:ext cx="5227838" cy="967104"/>
            </a:xfrm>
            <a:prstGeom prst="rect">
              <a:avLst/>
            </a:prstGeom>
          </p:spPr>
          <p:txBody>
            <a:bodyPr anchor="t" rtlCol="false" tIns="0" lIns="0" bIns="0" rIns="0">
              <a:spAutoFit/>
            </a:bodyPr>
            <a:lstStyle/>
            <a:p>
              <a:pPr algn="ctr">
                <a:lnSpc>
                  <a:spcPts val="2940"/>
                </a:lnSpc>
              </a:pPr>
              <a:r>
                <a:rPr lang="en-US" sz="2100" spc="-42">
                  <a:solidFill>
                    <a:srgbClr val="000000"/>
                  </a:solidFill>
                  <a:latin typeface="DM Sans Bold"/>
                </a:rPr>
                <a:t>Milestone 03: Minimum Deliverable</a:t>
              </a:r>
            </a:p>
          </p:txBody>
        </p:sp>
        <p:sp>
          <p:nvSpPr>
            <p:cNvPr name="TextBox 26" id="26"/>
            <p:cNvSpPr txBox="true"/>
            <p:nvPr/>
          </p:nvSpPr>
          <p:spPr>
            <a:xfrm rot="0">
              <a:off x="0" y="1957070"/>
              <a:ext cx="5227838" cy="1462405"/>
            </a:xfrm>
            <a:prstGeom prst="rect">
              <a:avLst/>
            </a:prstGeom>
          </p:spPr>
          <p:txBody>
            <a:bodyPr anchor="t" rtlCol="false" tIns="0" lIns="0" bIns="0" rIns="0">
              <a:spAutoFit/>
            </a:bodyPr>
            <a:lstStyle/>
            <a:p>
              <a:pPr algn="ctr">
                <a:lnSpc>
                  <a:spcPts val="2940"/>
                </a:lnSpc>
              </a:pPr>
              <a:r>
                <a:rPr lang="en-US" sz="2100">
                  <a:solidFill>
                    <a:srgbClr val="737373"/>
                  </a:solidFill>
                  <a:latin typeface="DM Sans"/>
                </a:rPr>
                <a:t>Ensuring that the teams implement the most important functionalities of the software. </a:t>
              </a:r>
            </a:p>
          </p:txBody>
        </p:sp>
        <p:sp>
          <p:nvSpPr>
            <p:cNvPr name="TextBox 27" id="27"/>
            <p:cNvSpPr txBox="true"/>
            <p:nvPr/>
          </p:nvSpPr>
          <p:spPr>
            <a:xfrm rot="0">
              <a:off x="1691538" y="-28575"/>
              <a:ext cx="1439096" cy="364700"/>
            </a:xfrm>
            <a:prstGeom prst="rect">
              <a:avLst/>
            </a:prstGeom>
          </p:spPr>
          <p:txBody>
            <a:bodyPr anchor="t" rtlCol="false" tIns="0" lIns="0" bIns="0" rIns="0">
              <a:spAutoFit/>
            </a:bodyPr>
            <a:lstStyle/>
            <a:p>
              <a:pPr algn="ctr" marL="0" indent="0" lvl="0">
                <a:lnSpc>
                  <a:spcPts val="2380"/>
                </a:lnSpc>
                <a:spcBef>
                  <a:spcPct val="0"/>
                </a:spcBef>
              </a:pPr>
              <a:r>
                <a:rPr lang="en-US" sz="1700" spc="85">
                  <a:solidFill>
                    <a:srgbClr val="FF66C4"/>
                  </a:solidFill>
                  <a:latin typeface="DM Sans Bold"/>
                </a:rPr>
                <a:t>03.</a:t>
              </a:r>
            </a:p>
          </p:txBody>
        </p:sp>
      </p:grpSp>
      <p:grpSp>
        <p:nvGrpSpPr>
          <p:cNvPr name="Group 28" id="28"/>
          <p:cNvGrpSpPr/>
          <p:nvPr/>
        </p:nvGrpSpPr>
        <p:grpSpPr>
          <a:xfrm rot="0">
            <a:off x="10611009" y="6491117"/>
            <a:ext cx="3650391" cy="3309945"/>
            <a:chOff x="0" y="0"/>
            <a:chExt cx="4867188" cy="4413261"/>
          </a:xfrm>
        </p:grpSpPr>
        <p:sp>
          <p:nvSpPr>
            <p:cNvPr name="TextBox 29" id="29"/>
            <p:cNvSpPr txBox="true"/>
            <p:nvPr/>
          </p:nvSpPr>
          <p:spPr>
            <a:xfrm rot="0">
              <a:off x="0" y="418477"/>
              <a:ext cx="4867188" cy="471804"/>
            </a:xfrm>
            <a:prstGeom prst="rect">
              <a:avLst/>
            </a:prstGeom>
          </p:spPr>
          <p:txBody>
            <a:bodyPr anchor="t" rtlCol="false" tIns="0" lIns="0" bIns="0" rIns="0">
              <a:spAutoFit/>
            </a:bodyPr>
            <a:lstStyle/>
            <a:p>
              <a:pPr algn="ctr">
                <a:lnSpc>
                  <a:spcPts val="2940"/>
                </a:lnSpc>
              </a:pPr>
              <a:r>
                <a:rPr lang="en-US" sz="2100" spc="-42">
                  <a:solidFill>
                    <a:srgbClr val="000000"/>
                  </a:solidFill>
                  <a:latin typeface="DM Sans Bold"/>
                </a:rPr>
                <a:t>Final Software Deliverable </a:t>
              </a:r>
            </a:p>
          </p:txBody>
        </p:sp>
        <p:sp>
          <p:nvSpPr>
            <p:cNvPr name="TextBox 30" id="30"/>
            <p:cNvSpPr txBox="true"/>
            <p:nvPr/>
          </p:nvSpPr>
          <p:spPr>
            <a:xfrm rot="0">
              <a:off x="0" y="1464956"/>
              <a:ext cx="4867188" cy="2948305"/>
            </a:xfrm>
            <a:prstGeom prst="rect">
              <a:avLst/>
            </a:prstGeom>
          </p:spPr>
          <p:txBody>
            <a:bodyPr anchor="t" rtlCol="false" tIns="0" lIns="0" bIns="0" rIns="0">
              <a:spAutoFit/>
            </a:bodyPr>
            <a:lstStyle/>
            <a:p>
              <a:pPr algn="ctr">
                <a:lnSpc>
                  <a:spcPts val="2940"/>
                </a:lnSpc>
              </a:pPr>
              <a:r>
                <a:rPr lang="en-US" sz="2100">
                  <a:solidFill>
                    <a:srgbClr val="737373"/>
                  </a:solidFill>
                  <a:latin typeface="DM Sans"/>
                </a:rPr>
                <a:t>May 24th at 5pm is the deadline for the final deliverable. With this includes a presentation and demonstration of the final product.</a:t>
              </a:r>
            </a:p>
          </p:txBody>
        </p:sp>
        <p:sp>
          <p:nvSpPr>
            <p:cNvPr name="TextBox 31" id="31"/>
            <p:cNvSpPr txBox="true"/>
            <p:nvPr/>
          </p:nvSpPr>
          <p:spPr>
            <a:xfrm rot="0">
              <a:off x="1763685" y="-28575"/>
              <a:ext cx="1339818" cy="364700"/>
            </a:xfrm>
            <a:prstGeom prst="rect">
              <a:avLst/>
            </a:prstGeom>
          </p:spPr>
          <p:txBody>
            <a:bodyPr anchor="t" rtlCol="false" tIns="0" lIns="0" bIns="0" rIns="0">
              <a:spAutoFit/>
            </a:bodyPr>
            <a:lstStyle/>
            <a:p>
              <a:pPr algn="ctr" marL="0" indent="0" lvl="0">
                <a:lnSpc>
                  <a:spcPts val="2380"/>
                </a:lnSpc>
                <a:spcBef>
                  <a:spcPct val="0"/>
                </a:spcBef>
              </a:pPr>
              <a:r>
                <a:rPr lang="en-US" sz="1700" spc="85">
                  <a:solidFill>
                    <a:srgbClr val="FF66C4"/>
                  </a:solidFill>
                  <a:latin typeface="DM Sans Bold"/>
                </a:rPr>
                <a:t>04.</a:t>
              </a:r>
            </a:p>
          </p:txBody>
        </p:sp>
      </p:grpSp>
      <p:grpSp>
        <p:nvGrpSpPr>
          <p:cNvPr name="Group 32" id="32"/>
          <p:cNvGrpSpPr/>
          <p:nvPr/>
        </p:nvGrpSpPr>
        <p:grpSpPr>
          <a:xfrm rot="0">
            <a:off x="13803837" y="1777956"/>
            <a:ext cx="3650391" cy="2937867"/>
            <a:chOff x="0" y="0"/>
            <a:chExt cx="4867188" cy="3917157"/>
          </a:xfrm>
        </p:grpSpPr>
        <p:sp>
          <p:nvSpPr>
            <p:cNvPr name="TextBox 33" id="33"/>
            <p:cNvSpPr txBox="true"/>
            <p:nvPr/>
          </p:nvSpPr>
          <p:spPr>
            <a:xfrm rot="0">
              <a:off x="0" y="417673"/>
              <a:ext cx="4867188" cy="471804"/>
            </a:xfrm>
            <a:prstGeom prst="rect">
              <a:avLst/>
            </a:prstGeom>
          </p:spPr>
          <p:txBody>
            <a:bodyPr anchor="t" rtlCol="false" tIns="0" lIns="0" bIns="0" rIns="0">
              <a:spAutoFit/>
            </a:bodyPr>
            <a:lstStyle/>
            <a:p>
              <a:pPr algn="ctr">
                <a:lnSpc>
                  <a:spcPts val="2940"/>
                </a:lnSpc>
              </a:pPr>
              <a:r>
                <a:rPr lang="en-US" sz="2100" spc="-42">
                  <a:solidFill>
                    <a:srgbClr val="000000"/>
                  </a:solidFill>
                  <a:latin typeface="DM Sans Bold"/>
                </a:rPr>
                <a:t>INFO310 Examination </a:t>
              </a:r>
            </a:p>
          </p:txBody>
        </p:sp>
        <p:sp>
          <p:nvSpPr>
            <p:cNvPr name="TextBox 34" id="34"/>
            <p:cNvSpPr txBox="true"/>
            <p:nvPr/>
          </p:nvSpPr>
          <p:spPr>
            <a:xfrm rot="0">
              <a:off x="0" y="968852"/>
              <a:ext cx="4867188" cy="2948305"/>
            </a:xfrm>
            <a:prstGeom prst="rect">
              <a:avLst/>
            </a:prstGeom>
          </p:spPr>
          <p:txBody>
            <a:bodyPr anchor="t" rtlCol="false" tIns="0" lIns="0" bIns="0" rIns="0">
              <a:spAutoFit/>
            </a:bodyPr>
            <a:lstStyle/>
            <a:p>
              <a:pPr algn="ctr">
                <a:lnSpc>
                  <a:spcPts val="2940"/>
                </a:lnSpc>
              </a:pPr>
              <a:r>
                <a:rPr lang="en-US" sz="2100">
                  <a:solidFill>
                    <a:srgbClr val="737373"/>
                  </a:solidFill>
                  <a:latin typeface="DM Sans"/>
                </a:rPr>
                <a:t>The final exam will be 3 hours long and worth 50% of the course mark. It will contain questions from material covered in the lectures, tutorial/labs and experiences</a:t>
              </a:r>
            </a:p>
          </p:txBody>
        </p:sp>
        <p:sp>
          <p:nvSpPr>
            <p:cNvPr name="TextBox 35" id="35"/>
            <p:cNvSpPr txBox="true"/>
            <p:nvPr/>
          </p:nvSpPr>
          <p:spPr>
            <a:xfrm rot="0">
              <a:off x="1763685" y="-28575"/>
              <a:ext cx="1339818" cy="364700"/>
            </a:xfrm>
            <a:prstGeom prst="rect">
              <a:avLst/>
            </a:prstGeom>
          </p:spPr>
          <p:txBody>
            <a:bodyPr anchor="t" rtlCol="false" tIns="0" lIns="0" bIns="0" rIns="0">
              <a:spAutoFit/>
            </a:bodyPr>
            <a:lstStyle/>
            <a:p>
              <a:pPr algn="ctr" marL="0" indent="0" lvl="0">
                <a:lnSpc>
                  <a:spcPts val="2380"/>
                </a:lnSpc>
                <a:spcBef>
                  <a:spcPct val="0"/>
                </a:spcBef>
              </a:pPr>
              <a:r>
                <a:rPr lang="en-US" sz="1700" spc="85">
                  <a:solidFill>
                    <a:srgbClr val="FF66C4"/>
                  </a:solidFill>
                  <a:latin typeface="DM Sans Bold"/>
                </a:rPr>
                <a:t>05.</a:t>
              </a:r>
            </a:p>
          </p:txBody>
        </p:sp>
      </p:grpSp>
      <p:sp>
        <p:nvSpPr>
          <p:cNvPr name="TextBox 36" id="36"/>
          <p:cNvSpPr txBox="true"/>
          <p:nvPr/>
        </p:nvSpPr>
        <p:spPr>
          <a:xfrm rot="0">
            <a:off x="17674380" y="8710688"/>
            <a:ext cx="442747" cy="257943"/>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Poppins Bold"/>
              </a:rPr>
              <a:t>10</a:t>
            </a:r>
          </a:p>
        </p:txBody>
      </p:sp>
      <p:sp>
        <p:nvSpPr>
          <p:cNvPr name="Freeform 37" id="37"/>
          <p:cNvSpPr/>
          <p:nvPr/>
        </p:nvSpPr>
        <p:spPr>
          <a:xfrm flipH="false" flipV="false" rot="0">
            <a:off x="535713" y="421882"/>
            <a:ext cx="1144208" cy="242446"/>
          </a:xfrm>
          <a:custGeom>
            <a:avLst/>
            <a:gdLst/>
            <a:ahLst/>
            <a:cxnLst/>
            <a:rect r="r" b="b" t="t" l="l"/>
            <a:pathLst>
              <a:path h="242446" w="1144208">
                <a:moveTo>
                  <a:pt x="0" y="0"/>
                </a:moveTo>
                <a:lnTo>
                  <a:pt x="1144208" y="0"/>
                </a:lnTo>
                <a:lnTo>
                  <a:pt x="1144208" y="242447"/>
                </a:lnTo>
                <a:lnTo>
                  <a:pt x="0" y="242447"/>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91799" y="8458418"/>
            <a:ext cx="951769" cy="799882"/>
            <a:chOff x="0" y="0"/>
            <a:chExt cx="967140" cy="812800"/>
          </a:xfrm>
        </p:grpSpPr>
        <p:sp>
          <p:nvSpPr>
            <p:cNvPr name="Freeform 3" id="3"/>
            <p:cNvSpPr/>
            <p:nvPr/>
          </p:nvSpPr>
          <p:spPr>
            <a:xfrm flipH="false" flipV="false" rot="0">
              <a:off x="0" y="0"/>
              <a:ext cx="967140" cy="812800"/>
            </a:xfrm>
            <a:custGeom>
              <a:avLst/>
              <a:gdLst/>
              <a:ahLst/>
              <a:cxnLst/>
              <a:rect r="r" b="b" t="t" l="l"/>
              <a:pathLst>
                <a:path h="812800" w="96714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name="TextBox 4" id="4"/>
            <p:cNvSpPr txBox="true"/>
            <p:nvPr/>
          </p:nvSpPr>
          <p:spPr>
            <a:xfrm>
              <a:off x="0" y="-38100"/>
              <a:ext cx="96714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5689892"/>
            <a:ext cx="16230600" cy="2919704"/>
          </a:xfrm>
          <a:custGeom>
            <a:avLst/>
            <a:gdLst/>
            <a:ahLst/>
            <a:cxnLst/>
            <a:rect r="r" b="b" t="t" l="l"/>
            <a:pathLst>
              <a:path h="2919704" w="16230600">
                <a:moveTo>
                  <a:pt x="0" y="0"/>
                </a:moveTo>
                <a:lnTo>
                  <a:pt x="16230600" y="0"/>
                </a:lnTo>
                <a:lnTo>
                  <a:pt x="16230600" y="2919704"/>
                </a:lnTo>
                <a:lnTo>
                  <a:pt x="0" y="2919704"/>
                </a:lnTo>
                <a:lnTo>
                  <a:pt x="0" y="0"/>
                </a:lnTo>
                <a:close/>
              </a:path>
            </a:pathLst>
          </a:custGeom>
          <a:blipFill>
            <a:blip r:embed="rId3"/>
            <a:stretch>
              <a:fillRect l="0" t="-4446" r="0" b="0"/>
            </a:stretch>
          </a:blipFill>
        </p:spPr>
      </p:sp>
      <p:sp>
        <p:nvSpPr>
          <p:cNvPr name="Freeform 6" id="6"/>
          <p:cNvSpPr/>
          <p:nvPr/>
        </p:nvSpPr>
        <p:spPr>
          <a:xfrm flipH="false" flipV="false" rot="0">
            <a:off x="535713" y="421882"/>
            <a:ext cx="1144208" cy="242446"/>
          </a:xfrm>
          <a:custGeom>
            <a:avLst/>
            <a:gdLst/>
            <a:ahLst/>
            <a:cxnLst/>
            <a:rect r="r" b="b" t="t" l="l"/>
            <a:pathLst>
              <a:path h="242446" w="1144208">
                <a:moveTo>
                  <a:pt x="0" y="0"/>
                </a:moveTo>
                <a:lnTo>
                  <a:pt x="1144208" y="0"/>
                </a:lnTo>
                <a:lnTo>
                  <a:pt x="1144208" y="242447"/>
                </a:lnTo>
                <a:lnTo>
                  <a:pt x="0" y="242447"/>
                </a:lnTo>
                <a:lnTo>
                  <a:pt x="0" y="0"/>
                </a:lnTo>
                <a:close/>
              </a:path>
            </a:pathLst>
          </a:custGeom>
          <a:blipFill>
            <a:blip r:embed="rId4"/>
            <a:stretch>
              <a:fillRect l="0" t="0" r="0" b="0"/>
            </a:stretch>
          </a:blipFill>
        </p:spPr>
      </p:sp>
      <p:sp>
        <p:nvSpPr>
          <p:cNvPr name="Freeform 7" id="7"/>
          <p:cNvSpPr/>
          <p:nvPr/>
        </p:nvSpPr>
        <p:spPr>
          <a:xfrm flipH="false" flipV="false" rot="0">
            <a:off x="796201" y="5252032"/>
            <a:ext cx="16695598" cy="3795423"/>
          </a:xfrm>
          <a:custGeom>
            <a:avLst/>
            <a:gdLst/>
            <a:ahLst/>
            <a:cxnLst/>
            <a:rect r="r" b="b" t="t" l="l"/>
            <a:pathLst>
              <a:path h="3795423" w="16695598">
                <a:moveTo>
                  <a:pt x="0" y="0"/>
                </a:moveTo>
                <a:lnTo>
                  <a:pt x="16695598" y="0"/>
                </a:lnTo>
                <a:lnTo>
                  <a:pt x="16695598" y="3795424"/>
                </a:lnTo>
                <a:lnTo>
                  <a:pt x="0" y="37954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7674380" y="8710688"/>
            <a:ext cx="442747" cy="257943"/>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Poppins Bold"/>
              </a:rPr>
              <a:t>11</a:t>
            </a:r>
          </a:p>
        </p:txBody>
      </p:sp>
      <p:sp>
        <p:nvSpPr>
          <p:cNvPr name="TextBox 9" id="9"/>
          <p:cNvSpPr txBox="true"/>
          <p:nvPr/>
        </p:nvSpPr>
        <p:spPr>
          <a:xfrm rot="0">
            <a:off x="1545502" y="1655299"/>
            <a:ext cx="6423274" cy="827130"/>
          </a:xfrm>
          <a:prstGeom prst="rect">
            <a:avLst/>
          </a:prstGeom>
        </p:spPr>
        <p:txBody>
          <a:bodyPr anchor="t" rtlCol="false" tIns="0" lIns="0" bIns="0" rIns="0">
            <a:spAutoFit/>
          </a:bodyPr>
          <a:lstStyle/>
          <a:p>
            <a:pPr>
              <a:lnSpc>
                <a:spcPts val="6385"/>
              </a:lnSpc>
              <a:spcBef>
                <a:spcPct val="0"/>
              </a:spcBef>
            </a:pPr>
            <a:r>
              <a:rPr lang="en-US" sz="4560">
                <a:solidFill>
                  <a:srgbClr val="1F2020"/>
                </a:solidFill>
                <a:latin typeface="Poppins Bold"/>
              </a:rPr>
              <a:t>Preliminary Models</a:t>
            </a:r>
          </a:p>
        </p:txBody>
      </p:sp>
      <p:sp>
        <p:nvSpPr>
          <p:cNvPr name="TextBox 10" id="10"/>
          <p:cNvSpPr txBox="true"/>
          <p:nvPr/>
        </p:nvSpPr>
        <p:spPr>
          <a:xfrm rot="0">
            <a:off x="1545502" y="2970514"/>
            <a:ext cx="5242682" cy="640080"/>
          </a:xfrm>
          <a:prstGeom prst="rect">
            <a:avLst/>
          </a:prstGeom>
        </p:spPr>
        <p:txBody>
          <a:bodyPr anchor="t" rtlCol="false" tIns="0" lIns="0" bIns="0" rIns="0">
            <a:spAutoFit/>
          </a:bodyPr>
          <a:lstStyle/>
          <a:p>
            <a:pPr>
              <a:lnSpc>
                <a:spcPts val="2519"/>
              </a:lnSpc>
            </a:pPr>
            <a:r>
              <a:rPr lang="en-US" sz="1799">
                <a:solidFill>
                  <a:srgbClr val="3A6AD6"/>
                </a:solidFill>
                <a:latin typeface="Poppins Bold"/>
              </a:rPr>
              <a:t>System domain model</a:t>
            </a:r>
          </a:p>
          <a:p>
            <a:pPr>
              <a:lnSpc>
                <a:spcPts val="251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04853" y="1269179"/>
            <a:ext cx="6221958" cy="7748642"/>
          </a:xfrm>
          <a:custGeom>
            <a:avLst/>
            <a:gdLst/>
            <a:ahLst/>
            <a:cxnLst/>
            <a:rect r="r" b="b" t="t" l="l"/>
            <a:pathLst>
              <a:path h="7748642" w="6221958">
                <a:moveTo>
                  <a:pt x="0" y="0"/>
                </a:moveTo>
                <a:lnTo>
                  <a:pt x="6221958" y="0"/>
                </a:lnTo>
                <a:lnTo>
                  <a:pt x="6221958" y="7748642"/>
                </a:lnTo>
                <a:lnTo>
                  <a:pt x="0" y="7748642"/>
                </a:lnTo>
                <a:lnTo>
                  <a:pt x="0" y="0"/>
                </a:lnTo>
                <a:close/>
              </a:path>
            </a:pathLst>
          </a:custGeom>
          <a:blipFill>
            <a:blip r:embed="rId3"/>
            <a:stretch>
              <a:fillRect l="0" t="0" r="0" b="0"/>
            </a:stretch>
          </a:blipFill>
        </p:spPr>
      </p:sp>
      <p:sp>
        <p:nvSpPr>
          <p:cNvPr name="TextBox 3" id="3"/>
          <p:cNvSpPr txBox="true"/>
          <p:nvPr/>
        </p:nvSpPr>
        <p:spPr>
          <a:xfrm rot="0">
            <a:off x="1545502" y="1655299"/>
            <a:ext cx="6423274" cy="827130"/>
          </a:xfrm>
          <a:prstGeom prst="rect">
            <a:avLst/>
          </a:prstGeom>
        </p:spPr>
        <p:txBody>
          <a:bodyPr anchor="t" rtlCol="false" tIns="0" lIns="0" bIns="0" rIns="0">
            <a:spAutoFit/>
          </a:bodyPr>
          <a:lstStyle/>
          <a:p>
            <a:pPr>
              <a:lnSpc>
                <a:spcPts val="6385"/>
              </a:lnSpc>
              <a:spcBef>
                <a:spcPct val="0"/>
              </a:spcBef>
            </a:pPr>
            <a:r>
              <a:rPr lang="en-US" sz="4560">
                <a:solidFill>
                  <a:srgbClr val="1F2020"/>
                </a:solidFill>
                <a:latin typeface="Poppins Bold"/>
              </a:rPr>
              <a:t>Preliminary Models</a:t>
            </a:r>
          </a:p>
        </p:txBody>
      </p:sp>
      <p:sp>
        <p:nvSpPr>
          <p:cNvPr name="TextBox 4" id="4"/>
          <p:cNvSpPr txBox="true"/>
          <p:nvPr/>
        </p:nvSpPr>
        <p:spPr>
          <a:xfrm rot="0">
            <a:off x="1545502" y="2970514"/>
            <a:ext cx="5242682" cy="640080"/>
          </a:xfrm>
          <a:prstGeom prst="rect">
            <a:avLst/>
          </a:prstGeom>
        </p:spPr>
        <p:txBody>
          <a:bodyPr anchor="t" rtlCol="false" tIns="0" lIns="0" bIns="0" rIns="0">
            <a:spAutoFit/>
          </a:bodyPr>
          <a:lstStyle/>
          <a:p>
            <a:pPr>
              <a:lnSpc>
                <a:spcPts val="2519"/>
              </a:lnSpc>
            </a:pPr>
            <a:r>
              <a:rPr lang="en-US" sz="1799">
                <a:solidFill>
                  <a:srgbClr val="3A6AD6"/>
                </a:solidFill>
                <a:latin typeface="Poppins Bold"/>
              </a:rPr>
              <a:t>System architecture model</a:t>
            </a:r>
          </a:p>
          <a:p>
            <a:pPr>
              <a:lnSpc>
                <a:spcPts val="2519"/>
              </a:lnSpc>
              <a:spcBef>
                <a:spcPct val="0"/>
              </a:spcBef>
            </a:pPr>
          </a:p>
        </p:txBody>
      </p:sp>
      <p:sp>
        <p:nvSpPr>
          <p:cNvPr name="Freeform 5" id="5"/>
          <p:cNvSpPr/>
          <p:nvPr/>
        </p:nvSpPr>
        <p:spPr>
          <a:xfrm flipH="false" flipV="false" rot="0">
            <a:off x="535713" y="421882"/>
            <a:ext cx="1144208" cy="242446"/>
          </a:xfrm>
          <a:custGeom>
            <a:avLst/>
            <a:gdLst/>
            <a:ahLst/>
            <a:cxnLst/>
            <a:rect r="r" b="b" t="t" l="l"/>
            <a:pathLst>
              <a:path h="242446" w="1144208">
                <a:moveTo>
                  <a:pt x="0" y="0"/>
                </a:moveTo>
                <a:lnTo>
                  <a:pt x="1144208" y="0"/>
                </a:lnTo>
                <a:lnTo>
                  <a:pt x="1144208" y="242447"/>
                </a:lnTo>
                <a:lnTo>
                  <a:pt x="0" y="242447"/>
                </a:lnTo>
                <a:lnTo>
                  <a:pt x="0" y="0"/>
                </a:lnTo>
                <a:close/>
              </a:path>
            </a:pathLst>
          </a:custGeom>
          <a:blipFill>
            <a:blip r:embed="rId4"/>
            <a:stretch>
              <a:fillRect l="0" t="0" r="0" b="0"/>
            </a:stretch>
          </a:blipFill>
        </p:spPr>
      </p:sp>
      <p:grpSp>
        <p:nvGrpSpPr>
          <p:cNvPr name="Group 6" id="6"/>
          <p:cNvGrpSpPr/>
          <p:nvPr/>
        </p:nvGrpSpPr>
        <p:grpSpPr>
          <a:xfrm rot="0">
            <a:off x="17491799" y="8458418"/>
            <a:ext cx="951769" cy="799882"/>
            <a:chOff x="0" y="0"/>
            <a:chExt cx="967140" cy="812800"/>
          </a:xfrm>
        </p:grpSpPr>
        <p:sp>
          <p:nvSpPr>
            <p:cNvPr name="Freeform 7" id="7"/>
            <p:cNvSpPr/>
            <p:nvPr/>
          </p:nvSpPr>
          <p:spPr>
            <a:xfrm flipH="false" flipV="false" rot="0">
              <a:off x="0" y="0"/>
              <a:ext cx="967140" cy="812800"/>
            </a:xfrm>
            <a:custGeom>
              <a:avLst/>
              <a:gdLst/>
              <a:ahLst/>
              <a:cxnLst/>
              <a:rect r="r" b="b" t="t" l="l"/>
              <a:pathLst>
                <a:path h="812800" w="96714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name="TextBox 8" id="8"/>
            <p:cNvSpPr txBox="true"/>
            <p:nvPr/>
          </p:nvSpPr>
          <p:spPr>
            <a:xfrm>
              <a:off x="0" y="-38100"/>
              <a:ext cx="967140" cy="8509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7674380" y="8710688"/>
            <a:ext cx="442747" cy="257943"/>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Poppins Bold"/>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A6AD6"/>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A6AD6"/>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5940842" y="508149"/>
            <a:ext cx="978460" cy="207496"/>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Poppins"/>
              </a:rPr>
              <a:t>Contact</a:t>
            </a:r>
          </a:p>
        </p:txBody>
      </p:sp>
      <p:sp>
        <p:nvSpPr>
          <p:cNvPr name="TextBox 9" id="9"/>
          <p:cNvSpPr txBox="true"/>
          <p:nvPr/>
        </p:nvSpPr>
        <p:spPr>
          <a:xfrm rot="0">
            <a:off x="14385046" y="508149"/>
            <a:ext cx="1060497" cy="207496"/>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Poppins"/>
              </a:rPr>
              <a:t>About Us</a:t>
            </a:r>
          </a:p>
        </p:txBody>
      </p:sp>
      <p:sp>
        <p:nvSpPr>
          <p:cNvPr name="TextBox 10" id="10"/>
          <p:cNvSpPr txBox="true"/>
          <p:nvPr/>
        </p:nvSpPr>
        <p:spPr>
          <a:xfrm rot="0">
            <a:off x="13154289" y="508149"/>
            <a:ext cx="735456" cy="207496"/>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Poppins"/>
              </a:rPr>
              <a:t>Service</a:t>
            </a:r>
          </a:p>
        </p:txBody>
      </p:sp>
      <p:sp>
        <p:nvSpPr>
          <p:cNvPr name="TextBox 11" id="11"/>
          <p:cNvSpPr txBox="true"/>
          <p:nvPr/>
        </p:nvSpPr>
        <p:spPr>
          <a:xfrm rot="0">
            <a:off x="11898530" y="508149"/>
            <a:ext cx="809760" cy="207496"/>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Poppins"/>
              </a:rPr>
              <a:t>Home</a:t>
            </a:r>
          </a:p>
        </p:txBody>
      </p:sp>
      <p:grpSp>
        <p:nvGrpSpPr>
          <p:cNvPr name="Group 12" id="12"/>
          <p:cNvGrpSpPr/>
          <p:nvPr/>
        </p:nvGrpSpPr>
        <p:grpSpPr>
          <a:xfrm rot="0">
            <a:off x="17491799" y="8458418"/>
            <a:ext cx="951769" cy="799882"/>
            <a:chOff x="0" y="0"/>
            <a:chExt cx="967140" cy="812800"/>
          </a:xfrm>
        </p:grpSpPr>
        <p:sp>
          <p:nvSpPr>
            <p:cNvPr name="Freeform 13" id="13"/>
            <p:cNvSpPr/>
            <p:nvPr/>
          </p:nvSpPr>
          <p:spPr>
            <a:xfrm flipH="false" flipV="false" rot="0">
              <a:off x="0" y="0"/>
              <a:ext cx="967140" cy="812800"/>
            </a:xfrm>
            <a:custGeom>
              <a:avLst/>
              <a:gdLst/>
              <a:ahLst/>
              <a:cxnLst/>
              <a:rect r="r" b="b" t="t" l="l"/>
              <a:pathLst>
                <a:path h="812800" w="96714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name="TextBox 14" id="14"/>
            <p:cNvSpPr txBox="true"/>
            <p:nvPr/>
          </p:nvSpPr>
          <p:spPr>
            <a:xfrm>
              <a:off x="0" y="-38100"/>
              <a:ext cx="967140" cy="8509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7674380" y="8710688"/>
            <a:ext cx="442747" cy="257943"/>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Poppins Bold"/>
              </a:rPr>
              <a:t>13</a:t>
            </a:r>
          </a:p>
        </p:txBody>
      </p:sp>
      <p:grpSp>
        <p:nvGrpSpPr>
          <p:cNvPr name="Group 16" id="16"/>
          <p:cNvGrpSpPr/>
          <p:nvPr/>
        </p:nvGrpSpPr>
        <p:grpSpPr>
          <a:xfrm rot="0">
            <a:off x="2292826" y="1028700"/>
            <a:ext cx="13648016" cy="1364801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3253870" y="2544752"/>
            <a:ext cx="11725929" cy="11711272"/>
          </a:xfrm>
          <a:custGeom>
            <a:avLst/>
            <a:gdLst/>
            <a:ahLst/>
            <a:cxnLst/>
            <a:rect r="r" b="b" t="t" l="l"/>
            <a:pathLst>
              <a:path h="11711272" w="11725929">
                <a:moveTo>
                  <a:pt x="0" y="0"/>
                </a:moveTo>
                <a:lnTo>
                  <a:pt x="11725929" y="0"/>
                </a:lnTo>
                <a:lnTo>
                  <a:pt x="11725929" y="11711272"/>
                </a:lnTo>
                <a:lnTo>
                  <a:pt x="0" y="11711272"/>
                </a:lnTo>
                <a:lnTo>
                  <a:pt x="0" y="0"/>
                </a:lnTo>
                <a:close/>
              </a:path>
            </a:pathLst>
          </a:custGeom>
          <a:blipFill>
            <a:blip r:embed="rId2"/>
            <a:stretch>
              <a:fillRect l="0" t="0" r="0" b="0"/>
            </a:stretch>
          </a:blipFill>
        </p:spPr>
      </p:sp>
      <p:grpSp>
        <p:nvGrpSpPr>
          <p:cNvPr name="Group 20" id="20"/>
          <p:cNvGrpSpPr/>
          <p:nvPr/>
        </p:nvGrpSpPr>
        <p:grpSpPr>
          <a:xfrm rot="0">
            <a:off x="3340216" y="2076089"/>
            <a:ext cx="11553237" cy="1155323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3" id="23"/>
          <p:cNvSpPr/>
          <p:nvPr/>
        </p:nvSpPr>
        <p:spPr>
          <a:xfrm flipH="false" flipV="false" rot="0">
            <a:off x="1449114" y="6435106"/>
            <a:ext cx="1658466" cy="1656393"/>
          </a:xfrm>
          <a:custGeom>
            <a:avLst/>
            <a:gdLst/>
            <a:ahLst/>
            <a:cxnLst/>
            <a:rect r="r" b="b" t="t" l="l"/>
            <a:pathLst>
              <a:path h="1656393" w="1658466">
                <a:moveTo>
                  <a:pt x="0" y="0"/>
                </a:moveTo>
                <a:lnTo>
                  <a:pt x="1658466" y="0"/>
                </a:lnTo>
                <a:lnTo>
                  <a:pt x="1658466" y="1656393"/>
                </a:lnTo>
                <a:lnTo>
                  <a:pt x="0" y="1656393"/>
                </a:lnTo>
                <a:lnTo>
                  <a:pt x="0" y="0"/>
                </a:lnTo>
                <a:close/>
              </a:path>
            </a:pathLst>
          </a:custGeom>
          <a:blipFill>
            <a:blip r:embed="rId2"/>
            <a:stretch>
              <a:fillRect l="0" t="0" r="0" b="0"/>
            </a:stretch>
          </a:blipFill>
        </p:spPr>
      </p:sp>
      <p:grpSp>
        <p:nvGrpSpPr>
          <p:cNvPr name="Group 24" id="24"/>
          <p:cNvGrpSpPr/>
          <p:nvPr/>
        </p:nvGrpSpPr>
        <p:grpSpPr>
          <a:xfrm rot="0">
            <a:off x="1410448" y="6368821"/>
            <a:ext cx="1634041" cy="163404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7" id="27"/>
          <p:cNvSpPr/>
          <p:nvPr/>
        </p:nvSpPr>
        <p:spPr>
          <a:xfrm flipH="true" flipV="false" rot="0">
            <a:off x="2059083" y="6934100"/>
            <a:ext cx="336771" cy="503483"/>
          </a:xfrm>
          <a:custGeom>
            <a:avLst/>
            <a:gdLst/>
            <a:ahLst/>
            <a:cxnLst/>
            <a:rect r="r" b="b" t="t" l="l"/>
            <a:pathLst>
              <a:path h="503483" w="336771">
                <a:moveTo>
                  <a:pt x="336770" y="0"/>
                </a:moveTo>
                <a:lnTo>
                  <a:pt x="0" y="0"/>
                </a:lnTo>
                <a:lnTo>
                  <a:pt x="0" y="503483"/>
                </a:lnTo>
                <a:lnTo>
                  <a:pt x="336770" y="503483"/>
                </a:lnTo>
                <a:lnTo>
                  <a:pt x="33677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15164756" y="6435106"/>
            <a:ext cx="1658466" cy="1656393"/>
          </a:xfrm>
          <a:custGeom>
            <a:avLst/>
            <a:gdLst/>
            <a:ahLst/>
            <a:cxnLst/>
            <a:rect r="r" b="b" t="t" l="l"/>
            <a:pathLst>
              <a:path h="1656393" w="1658466">
                <a:moveTo>
                  <a:pt x="0" y="0"/>
                </a:moveTo>
                <a:lnTo>
                  <a:pt x="1658465" y="0"/>
                </a:lnTo>
                <a:lnTo>
                  <a:pt x="1658465" y="1656393"/>
                </a:lnTo>
                <a:lnTo>
                  <a:pt x="0" y="1656393"/>
                </a:lnTo>
                <a:lnTo>
                  <a:pt x="0" y="0"/>
                </a:lnTo>
                <a:close/>
              </a:path>
            </a:pathLst>
          </a:custGeom>
          <a:blipFill>
            <a:blip r:embed="rId2"/>
            <a:stretch>
              <a:fillRect l="0" t="0" r="0" b="0"/>
            </a:stretch>
          </a:blipFill>
        </p:spPr>
      </p:sp>
      <p:grpSp>
        <p:nvGrpSpPr>
          <p:cNvPr name="Group 29" id="29"/>
          <p:cNvGrpSpPr/>
          <p:nvPr/>
        </p:nvGrpSpPr>
        <p:grpSpPr>
          <a:xfrm rot="0">
            <a:off x="15126089" y="6368821"/>
            <a:ext cx="1634041" cy="163404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32" id="32"/>
          <p:cNvSpPr/>
          <p:nvPr/>
        </p:nvSpPr>
        <p:spPr>
          <a:xfrm flipH="false" flipV="false" rot="0">
            <a:off x="15774724" y="6934100"/>
            <a:ext cx="336771" cy="503483"/>
          </a:xfrm>
          <a:custGeom>
            <a:avLst/>
            <a:gdLst/>
            <a:ahLst/>
            <a:cxnLst/>
            <a:rect r="r" b="b" t="t" l="l"/>
            <a:pathLst>
              <a:path h="503483" w="336771">
                <a:moveTo>
                  <a:pt x="0" y="0"/>
                </a:moveTo>
                <a:lnTo>
                  <a:pt x="336771" y="0"/>
                </a:lnTo>
                <a:lnTo>
                  <a:pt x="336771" y="503483"/>
                </a:lnTo>
                <a:lnTo>
                  <a:pt x="0" y="5034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3" id="33"/>
          <p:cNvSpPr txBox="true"/>
          <p:nvPr/>
        </p:nvSpPr>
        <p:spPr>
          <a:xfrm rot="0">
            <a:off x="4711651" y="3385119"/>
            <a:ext cx="8810366" cy="4467589"/>
          </a:xfrm>
          <a:prstGeom prst="rect">
            <a:avLst/>
          </a:prstGeom>
        </p:spPr>
        <p:txBody>
          <a:bodyPr anchor="t" rtlCol="false" tIns="0" lIns="0" bIns="0" rIns="0">
            <a:spAutoFit/>
          </a:bodyPr>
          <a:lstStyle/>
          <a:p>
            <a:pPr algn="ctr">
              <a:lnSpc>
                <a:spcPts val="16652"/>
              </a:lnSpc>
            </a:pPr>
            <a:r>
              <a:rPr lang="en-US" sz="16167">
                <a:solidFill>
                  <a:srgbClr val="3A6AD6"/>
                </a:solidFill>
                <a:latin typeface="Poppins Bold"/>
              </a:rPr>
              <a:t>Thank</a:t>
            </a:r>
          </a:p>
          <a:p>
            <a:pPr algn="ctr">
              <a:lnSpc>
                <a:spcPts val="16652"/>
              </a:lnSpc>
            </a:pPr>
            <a:r>
              <a:rPr lang="en-US" sz="16167">
                <a:solidFill>
                  <a:srgbClr val="3A6AD6"/>
                </a:solidFill>
                <a:latin typeface="Poppins Bold"/>
              </a:rPr>
              <a:t>You</a:t>
            </a:r>
          </a:p>
        </p:txBody>
      </p:sp>
      <p:sp>
        <p:nvSpPr>
          <p:cNvPr name="Freeform 34" id="34"/>
          <p:cNvSpPr/>
          <p:nvPr/>
        </p:nvSpPr>
        <p:spPr>
          <a:xfrm flipH="false" flipV="false" rot="0">
            <a:off x="6708924" y="8333125"/>
            <a:ext cx="4815820" cy="1020425"/>
          </a:xfrm>
          <a:custGeom>
            <a:avLst/>
            <a:gdLst/>
            <a:ahLst/>
            <a:cxnLst/>
            <a:rect r="r" b="b" t="t" l="l"/>
            <a:pathLst>
              <a:path h="1020425" w="4815820">
                <a:moveTo>
                  <a:pt x="0" y="0"/>
                </a:moveTo>
                <a:lnTo>
                  <a:pt x="4815820" y="0"/>
                </a:lnTo>
                <a:lnTo>
                  <a:pt x="4815820" y="1020425"/>
                </a:lnTo>
                <a:lnTo>
                  <a:pt x="0" y="1020425"/>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513794"/>
            <a:ext cx="18288000" cy="6188353"/>
          </a:xfrm>
          <a:custGeom>
            <a:avLst/>
            <a:gdLst/>
            <a:ahLst/>
            <a:cxnLst/>
            <a:rect r="r" b="b" t="t" l="l"/>
            <a:pathLst>
              <a:path h="6188353" w="18288000">
                <a:moveTo>
                  <a:pt x="0" y="0"/>
                </a:moveTo>
                <a:lnTo>
                  <a:pt x="18288000" y="0"/>
                </a:lnTo>
                <a:lnTo>
                  <a:pt x="18288000" y="6188353"/>
                </a:lnTo>
                <a:lnTo>
                  <a:pt x="0" y="6188353"/>
                </a:lnTo>
                <a:lnTo>
                  <a:pt x="0" y="0"/>
                </a:lnTo>
                <a:close/>
              </a:path>
            </a:pathLst>
          </a:custGeom>
          <a:blipFill>
            <a:blip r:embed="rId3"/>
            <a:stretch>
              <a:fillRect l="-538" t="-57904" r="0" b="-40419"/>
            </a:stretch>
          </a:blipFill>
        </p:spPr>
      </p:sp>
      <p:grpSp>
        <p:nvGrpSpPr>
          <p:cNvPr name="Group 3" id="3"/>
          <p:cNvGrpSpPr/>
          <p:nvPr/>
        </p:nvGrpSpPr>
        <p:grpSpPr>
          <a:xfrm rot="0">
            <a:off x="17491799" y="8458418"/>
            <a:ext cx="951769" cy="799882"/>
            <a:chOff x="0" y="0"/>
            <a:chExt cx="967140" cy="812800"/>
          </a:xfrm>
        </p:grpSpPr>
        <p:sp>
          <p:nvSpPr>
            <p:cNvPr name="Freeform 4" id="4"/>
            <p:cNvSpPr/>
            <p:nvPr/>
          </p:nvSpPr>
          <p:spPr>
            <a:xfrm flipH="false" flipV="false" rot="0">
              <a:off x="0" y="0"/>
              <a:ext cx="967140" cy="812800"/>
            </a:xfrm>
            <a:custGeom>
              <a:avLst/>
              <a:gdLst/>
              <a:ahLst/>
              <a:cxnLst/>
              <a:rect r="r" b="b" t="t" l="l"/>
              <a:pathLst>
                <a:path h="812800" w="96714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name="TextBox 5" id="5"/>
            <p:cNvSpPr txBox="true"/>
            <p:nvPr/>
          </p:nvSpPr>
          <p:spPr>
            <a:xfrm>
              <a:off x="0" y="-38100"/>
              <a:ext cx="967140" cy="8509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674380" y="8710688"/>
            <a:ext cx="442747" cy="257943"/>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Poppins Bold"/>
              </a:rPr>
              <a:t>02</a:t>
            </a:r>
          </a:p>
        </p:txBody>
      </p:sp>
      <p:sp>
        <p:nvSpPr>
          <p:cNvPr name="TextBox 7" id="7"/>
          <p:cNvSpPr txBox="true"/>
          <p:nvPr/>
        </p:nvSpPr>
        <p:spPr>
          <a:xfrm rot="0">
            <a:off x="1028700" y="781050"/>
            <a:ext cx="9383229" cy="1613166"/>
          </a:xfrm>
          <a:prstGeom prst="rect">
            <a:avLst/>
          </a:prstGeom>
        </p:spPr>
        <p:txBody>
          <a:bodyPr anchor="t" rtlCol="false" tIns="0" lIns="0" bIns="0" rIns="0">
            <a:spAutoFit/>
          </a:bodyPr>
          <a:lstStyle/>
          <a:p>
            <a:pPr>
              <a:lnSpc>
                <a:spcPts val="12574"/>
              </a:lnSpc>
              <a:spcBef>
                <a:spcPct val="0"/>
              </a:spcBef>
            </a:pPr>
            <a:r>
              <a:rPr lang="en-US" sz="8981">
                <a:solidFill>
                  <a:srgbClr val="3A6AD6"/>
                </a:solidFill>
                <a:latin typeface="Poppins Bold"/>
              </a:rPr>
              <a:t>The Problem</a:t>
            </a:r>
          </a:p>
        </p:txBody>
      </p:sp>
      <p:sp>
        <p:nvSpPr>
          <p:cNvPr name="TextBox 8" id="8"/>
          <p:cNvSpPr txBox="true"/>
          <p:nvPr/>
        </p:nvSpPr>
        <p:spPr>
          <a:xfrm rot="0">
            <a:off x="1028700" y="3144520"/>
            <a:ext cx="10535944" cy="1998980"/>
          </a:xfrm>
          <a:prstGeom prst="rect">
            <a:avLst/>
          </a:prstGeom>
        </p:spPr>
        <p:txBody>
          <a:bodyPr anchor="t" rtlCol="false" tIns="0" lIns="0" bIns="0" rIns="0">
            <a:spAutoFit/>
          </a:bodyPr>
          <a:lstStyle/>
          <a:p>
            <a:pPr algn="l" marL="0" indent="0" lvl="0">
              <a:lnSpc>
                <a:spcPts val="3220"/>
              </a:lnSpc>
              <a:spcBef>
                <a:spcPct val="0"/>
              </a:spcBef>
            </a:pPr>
            <a:r>
              <a:rPr lang="en-US" sz="2300" strike="noStrike" u="none">
                <a:solidFill>
                  <a:srgbClr val="1F2020"/>
                </a:solidFill>
                <a:latin typeface="Poppins"/>
              </a:rPr>
              <a:t>Our motivation behind StuCal stemmed from the inconvenience of regularly checking our eVision timetables for our next classes. </a:t>
            </a:r>
          </a:p>
          <a:p>
            <a:pPr algn="l" marL="0" indent="0" lvl="0">
              <a:lnSpc>
                <a:spcPts val="3220"/>
              </a:lnSpc>
              <a:spcBef>
                <a:spcPct val="0"/>
              </a:spcBef>
            </a:pPr>
          </a:p>
          <a:p>
            <a:pPr algn="l" marL="0" indent="0" lvl="0">
              <a:lnSpc>
                <a:spcPts val="3220"/>
              </a:lnSpc>
              <a:spcBef>
                <a:spcPct val="0"/>
              </a:spcBef>
            </a:pPr>
            <a:r>
              <a:rPr lang="en-US" sz="2300" strike="noStrike" u="none">
                <a:solidFill>
                  <a:srgbClr val="1F2020"/>
                </a:solidFill>
                <a:latin typeface="Poppins"/>
              </a:rPr>
              <a:t>Recognising this tedious process, we came up with the idea of integrating our class schedules into our everyday calendar apps.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A6AD6"/>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A6AD6"/>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319992" y="-1680508"/>
            <a:ext cx="13648016" cy="1364801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3640768" y="-164456"/>
            <a:ext cx="11725929" cy="11711272"/>
          </a:xfrm>
          <a:custGeom>
            <a:avLst/>
            <a:gdLst/>
            <a:ahLst/>
            <a:cxnLst/>
            <a:rect r="r" b="b" t="t" l="l"/>
            <a:pathLst>
              <a:path h="11711272" w="11725929">
                <a:moveTo>
                  <a:pt x="0" y="0"/>
                </a:moveTo>
                <a:lnTo>
                  <a:pt x="11725929" y="0"/>
                </a:lnTo>
                <a:lnTo>
                  <a:pt x="11725929" y="11711272"/>
                </a:lnTo>
                <a:lnTo>
                  <a:pt x="0" y="11711272"/>
                </a:lnTo>
                <a:lnTo>
                  <a:pt x="0" y="0"/>
                </a:lnTo>
                <a:close/>
              </a:path>
            </a:pathLst>
          </a:custGeom>
          <a:blipFill>
            <a:blip r:embed="rId3"/>
            <a:stretch>
              <a:fillRect l="0" t="0" r="0" b="0"/>
            </a:stretch>
          </a:blipFill>
        </p:spPr>
      </p:sp>
      <p:grpSp>
        <p:nvGrpSpPr>
          <p:cNvPr name="Group 12" id="12"/>
          <p:cNvGrpSpPr/>
          <p:nvPr/>
        </p:nvGrpSpPr>
        <p:grpSpPr>
          <a:xfrm rot="0">
            <a:off x="3367381" y="-633119"/>
            <a:ext cx="11553237" cy="1155323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476280" y="4348446"/>
            <a:ext cx="1658466" cy="1656393"/>
          </a:xfrm>
          <a:custGeom>
            <a:avLst/>
            <a:gdLst/>
            <a:ahLst/>
            <a:cxnLst/>
            <a:rect r="r" b="b" t="t" l="l"/>
            <a:pathLst>
              <a:path h="1656393" w="1658466">
                <a:moveTo>
                  <a:pt x="0" y="0"/>
                </a:moveTo>
                <a:lnTo>
                  <a:pt x="1658465" y="0"/>
                </a:lnTo>
                <a:lnTo>
                  <a:pt x="1658465" y="1656393"/>
                </a:lnTo>
                <a:lnTo>
                  <a:pt x="0" y="1656393"/>
                </a:lnTo>
                <a:lnTo>
                  <a:pt x="0" y="0"/>
                </a:lnTo>
                <a:close/>
              </a:path>
            </a:pathLst>
          </a:custGeom>
          <a:blipFill>
            <a:blip r:embed="rId3"/>
            <a:stretch>
              <a:fillRect l="0" t="0" r="0" b="0"/>
            </a:stretch>
          </a:blipFill>
        </p:spPr>
      </p:sp>
      <p:grpSp>
        <p:nvGrpSpPr>
          <p:cNvPr name="Group 16" id="16"/>
          <p:cNvGrpSpPr/>
          <p:nvPr/>
        </p:nvGrpSpPr>
        <p:grpSpPr>
          <a:xfrm rot="0">
            <a:off x="1437613" y="4282161"/>
            <a:ext cx="1634041" cy="163404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true" flipV="false" rot="0">
            <a:off x="2086248" y="4847440"/>
            <a:ext cx="336771" cy="503483"/>
          </a:xfrm>
          <a:custGeom>
            <a:avLst/>
            <a:gdLst/>
            <a:ahLst/>
            <a:cxnLst/>
            <a:rect r="r" b="b" t="t" l="l"/>
            <a:pathLst>
              <a:path h="503483" w="336771">
                <a:moveTo>
                  <a:pt x="336771" y="0"/>
                </a:moveTo>
                <a:lnTo>
                  <a:pt x="0" y="0"/>
                </a:lnTo>
                <a:lnTo>
                  <a:pt x="0" y="503483"/>
                </a:lnTo>
                <a:lnTo>
                  <a:pt x="336771" y="503483"/>
                </a:lnTo>
                <a:lnTo>
                  <a:pt x="33677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5191921" y="4348446"/>
            <a:ext cx="1658466" cy="1656393"/>
          </a:xfrm>
          <a:custGeom>
            <a:avLst/>
            <a:gdLst/>
            <a:ahLst/>
            <a:cxnLst/>
            <a:rect r="r" b="b" t="t" l="l"/>
            <a:pathLst>
              <a:path h="1656393" w="1658466">
                <a:moveTo>
                  <a:pt x="0" y="0"/>
                </a:moveTo>
                <a:lnTo>
                  <a:pt x="1658466" y="0"/>
                </a:lnTo>
                <a:lnTo>
                  <a:pt x="1658466" y="1656393"/>
                </a:lnTo>
                <a:lnTo>
                  <a:pt x="0" y="1656393"/>
                </a:lnTo>
                <a:lnTo>
                  <a:pt x="0" y="0"/>
                </a:lnTo>
                <a:close/>
              </a:path>
            </a:pathLst>
          </a:custGeom>
          <a:blipFill>
            <a:blip r:embed="rId3"/>
            <a:stretch>
              <a:fillRect l="0" t="0" r="0" b="0"/>
            </a:stretch>
          </a:blipFill>
        </p:spPr>
      </p:sp>
      <p:grpSp>
        <p:nvGrpSpPr>
          <p:cNvPr name="Group 21" id="21"/>
          <p:cNvGrpSpPr/>
          <p:nvPr/>
        </p:nvGrpSpPr>
        <p:grpSpPr>
          <a:xfrm rot="0">
            <a:off x="15153255" y="4282161"/>
            <a:ext cx="1634041" cy="163404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4" id="24"/>
          <p:cNvSpPr/>
          <p:nvPr/>
        </p:nvSpPr>
        <p:spPr>
          <a:xfrm flipH="false" flipV="false" rot="0">
            <a:off x="15801890" y="4847440"/>
            <a:ext cx="336771" cy="503483"/>
          </a:xfrm>
          <a:custGeom>
            <a:avLst/>
            <a:gdLst/>
            <a:ahLst/>
            <a:cxnLst/>
            <a:rect r="r" b="b" t="t" l="l"/>
            <a:pathLst>
              <a:path h="503483" w="336771">
                <a:moveTo>
                  <a:pt x="0" y="0"/>
                </a:moveTo>
                <a:lnTo>
                  <a:pt x="336770" y="0"/>
                </a:lnTo>
                <a:lnTo>
                  <a:pt x="336770" y="503483"/>
                </a:lnTo>
                <a:lnTo>
                  <a:pt x="0" y="5034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5" id="25"/>
          <p:cNvGrpSpPr/>
          <p:nvPr/>
        </p:nvGrpSpPr>
        <p:grpSpPr>
          <a:xfrm rot="0">
            <a:off x="17491799" y="8458418"/>
            <a:ext cx="951769" cy="799882"/>
            <a:chOff x="0" y="0"/>
            <a:chExt cx="967140" cy="812800"/>
          </a:xfrm>
        </p:grpSpPr>
        <p:sp>
          <p:nvSpPr>
            <p:cNvPr name="Freeform 26" id="26"/>
            <p:cNvSpPr/>
            <p:nvPr/>
          </p:nvSpPr>
          <p:spPr>
            <a:xfrm flipH="false" flipV="false" rot="0">
              <a:off x="0" y="0"/>
              <a:ext cx="967140" cy="812800"/>
            </a:xfrm>
            <a:custGeom>
              <a:avLst/>
              <a:gdLst/>
              <a:ahLst/>
              <a:cxnLst/>
              <a:rect r="r" b="b" t="t" l="l"/>
              <a:pathLst>
                <a:path h="812800" w="96714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name="TextBox 27" id="27"/>
            <p:cNvSpPr txBox="true"/>
            <p:nvPr/>
          </p:nvSpPr>
          <p:spPr>
            <a:xfrm>
              <a:off x="0" y="-38100"/>
              <a:ext cx="967140" cy="8509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5940842" y="508149"/>
            <a:ext cx="978460" cy="207496"/>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Poppins"/>
              </a:rPr>
              <a:t>Contact</a:t>
            </a:r>
          </a:p>
        </p:txBody>
      </p:sp>
      <p:sp>
        <p:nvSpPr>
          <p:cNvPr name="TextBox 29" id="29"/>
          <p:cNvSpPr txBox="true"/>
          <p:nvPr/>
        </p:nvSpPr>
        <p:spPr>
          <a:xfrm rot="0">
            <a:off x="14385046" y="508149"/>
            <a:ext cx="1060497" cy="207496"/>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Poppins"/>
              </a:rPr>
              <a:t>About Us</a:t>
            </a:r>
          </a:p>
        </p:txBody>
      </p:sp>
      <p:sp>
        <p:nvSpPr>
          <p:cNvPr name="TextBox 30" id="30"/>
          <p:cNvSpPr txBox="true"/>
          <p:nvPr/>
        </p:nvSpPr>
        <p:spPr>
          <a:xfrm rot="0">
            <a:off x="13154289" y="508149"/>
            <a:ext cx="735456" cy="207496"/>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Poppins"/>
              </a:rPr>
              <a:t>Service</a:t>
            </a:r>
          </a:p>
        </p:txBody>
      </p:sp>
      <p:sp>
        <p:nvSpPr>
          <p:cNvPr name="TextBox 31" id="31"/>
          <p:cNvSpPr txBox="true"/>
          <p:nvPr/>
        </p:nvSpPr>
        <p:spPr>
          <a:xfrm rot="0">
            <a:off x="11898530" y="508149"/>
            <a:ext cx="809760" cy="207496"/>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Poppins"/>
              </a:rPr>
              <a:t>Home</a:t>
            </a:r>
          </a:p>
        </p:txBody>
      </p:sp>
      <p:sp>
        <p:nvSpPr>
          <p:cNvPr name="TextBox 32" id="32"/>
          <p:cNvSpPr txBox="true"/>
          <p:nvPr/>
        </p:nvSpPr>
        <p:spPr>
          <a:xfrm rot="0">
            <a:off x="17674380" y="8710688"/>
            <a:ext cx="442747" cy="257943"/>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Poppins Bold"/>
              </a:rPr>
              <a:t>03</a:t>
            </a:r>
          </a:p>
        </p:txBody>
      </p:sp>
      <p:sp>
        <p:nvSpPr>
          <p:cNvPr name="Freeform 33" id="33"/>
          <p:cNvSpPr/>
          <p:nvPr/>
        </p:nvSpPr>
        <p:spPr>
          <a:xfrm flipH="false" flipV="false" rot="0">
            <a:off x="4027240" y="4014990"/>
            <a:ext cx="10233520" cy="2168383"/>
          </a:xfrm>
          <a:custGeom>
            <a:avLst/>
            <a:gdLst/>
            <a:ahLst/>
            <a:cxnLst/>
            <a:rect r="r" b="b" t="t" l="l"/>
            <a:pathLst>
              <a:path h="2168383" w="10233520">
                <a:moveTo>
                  <a:pt x="0" y="0"/>
                </a:moveTo>
                <a:lnTo>
                  <a:pt x="10233520" y="0"/>
                </a:lnTo>
                <a:lnTo>
                  <a:pt x="10233520" y="2168383"/>
                </a:lnTo>
                <a:lnTo>
                  <a:pt x="0" y="2168383"/>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91799" y="8458418"/>
            <a:ext cx="951769" cy="799882"/>
            <a:chOff x="0" y="0"/>
            <a:chExt cx="967140" cy="812800"/>
          </a:xfrm>
        </p:grpSpPr>
        <p:sp>
          <p:nvSpPr>
            <p:cNvPr name="Freeform 3" id="3"/>
            <p:cNvSpPr/>
            <p:nvPr/>
          </p:nvSpPr>
          <p:spPr>
            <a:xfrm flipH="false" flipV="false" rot="0">
              <a:off x="0" y="0"/>
              <a:ext cx="967140" cy="812800"/>
            </a:xfrm>
            <a:custGeom>
              <a:avLst/>
              <a:gdLst/>
              <a:ahLst/>
              <a:cxnLst/>
              <a:rect r="r" b="b" t="t" l="l"/>
              <a:pathLst>
                <a:path h="812800" w="96714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name="TextBox 4" id="4"/>
            <p:cNvSpPr txBox="true"/>
            <p:nvPr/>
          </p:nvSpPr>
          <p:spPr>
            <a:xfrm>
              <a:off x="0" y="-38100"/>
              <a:ext cx="96714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07021" y="4565183"/>
            <a:ext cx="2602534" cy="2602534"/>
          </a:xfrm>
          <a:custGeom>
            <a:avLst/>
            <a:gdLst/>
            <a:ahLst/>
            <a:cxnLst/>
            <a:rect r="r" b="b" t="t" l="l"/>
            <a:pathLst>
              <a:path h="2602534" w="2602534">
                <a:moveTo>
                  <a:pt x="0" y="0"/>
                </a:moveTo>
                <a:lnTo>
                  <a:pt x="2602534" y="0"/>
                </a:lnTo>
                <a:lnTo>
                  <a:pt x="2602534" y="2602534"/>
                </a:lnTo>
                <a:lnTo>
                  <a:pt x="0" y="26025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7674380" y="8710688"/>
            <a:ext cx="442747" cy="257943"/>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Poppins Bold"/>
              </a:rPr>
              <a:t>04</a:t>
            </a:r>
          </a:p>
        </p:txBody>
      </p:sp>
      <p:sp>
        <p:nvSpPr>
          <p:cNvPr name="TextBox 7" id="7"/>
          <p:cNvSpPr txBox="true"/>
          <p:nvPr/>
        </p:nvSpPr>
        <p:spPr>
          <a:xfrm rot="0">
            <a:off x="1828563" y="7592978"/>
            <a:ext cx="1661508" cy="220406"/>
          </a:xfrm>
          <a:prstGeom prst="rect">
            <a:avLst/>
          </a:prstGeom>
        </p:spPr>
        <p:txBody>
          <a:bodyPr anchor="t" rtlCol="false" tIns="0" lIns="0" bIns="0" rIns="0">
            <a:spAutoFit/>
          </a:bodyPr>
          <a:lstStyle/>
          <a:p>
            <a:pPr algn="ctr">
              <a:lnSpc>
                <a:spcPts val="1706"/>
              </a:lnSpc>
              <a:spcBef>
                <a:spcPct val="0"/>
              </a:spcBef>
            </a:pPr>
            <a:r>
              <a:rPr lang="en-US" sz="1218">
                <a:solidFill>
                  <a:srgbClr val="FFFFFF"/>
                </a:solidFill>
                <a:latin typeface="Poppins Bold"/>
              </a:rPr>
              <a:t>Learn More</a:t>
            </a:r>
          </a:p>
        </p:txBody>
      </p:sp>
      <p:sp>
        <p:nvSpPr>
          <p:cNvPr name="TextBox 8" id="8"/>
          <p:cNvSpPr txBox="true"/>
          <p:nvPr/>
        </p:nvSpPr>
        <p:spPr>
          <a:xfrm rot="0">
            <a:off x="5595540" y="458618"/>
            <a:ext cx="7096919" cy="1652269"/>
          </a:xfrm>
          <a:prstGeom prst="rect">
            <a:avLst/>
          </a:prstGeom>
        </p:spPr>
        <p:txBody>
          <a:bodyPr anchor="t" rtlCol="false" tIns="0" lIns="0" bIns="0" rIns="0">
            <a:spAutoFit/>
          </a:bodyPr>
          <a:lstStyle/>
          <a:p>
            <a:pPr algn="ctr">
              <a:lnSpc>
                <a:spcPts val="12880"/>
              </a:lnSpc>
            </a:pPr>
            <a:r>
              <a:rPr lang="en-US" sz="9200">
                <a:solidFill>
                  <a:srgbClr val="000000"/>
                </a:solidFill>
                <a:latin typeface="Poppins Bold"/>
              </a:rPr>
              <a:t>User Stories</a:t>
            </a:r>
          </a:p>
        </p:txBody>
      </p:sp>
      <p:sp>
        <p:nvSpPr>
          <p:cNvPr name="TextBox 9" id="9"/>
          <p:cNvSpPr txBox="true"/>
          <p:nvPr/>
        </p:nvSpPr>
        <p:spPr>
          <a:xfrm rot="0">
            <a:off x="6402088" y="2034688"/>
            <a:ext cx="5725373" cy="587776"/>
          </a:xfrm>
          <a:prstGeom prst="rect">
            <a:avLst/>
          </a:prstGeom>
        </p:spPr>
        <p:txBody>
          <a:bodyPr anchor="t" rtlCol="false" tIns="0" lIns="0" bIns="0" rIns="0">
            <a:spAutoFit/>
          </a:bodyPr>
          <a:lstStyle/>
          <a:p>
            <a:pPr algn="ctr">
              <a:lnSpc>
                <a:spcPts val="4703"/>
              </a:lnSpc>
            </a:pPr>
            <a:r>
              <a:rPr lang="en-US" sz="3359">
                <a:solidFill>
                  <a:srgbClr val="000000"/>
                </a:solidFill>
                <a:latin typeface="Canva Sans Bold"/>
              </a:rPr>
              <a:t>A Day in the Life of Bob</a:t>
            </a:r>
          </a:p>
        </p:txBody>
      </p:sp>
      <p:grpSp>
        <p:nvGrpSpPr>
          <p:cNvPr name="Group 10" id="10"/>
          <p:cNvGrpSpPr/>
          <p:nvPr/>
        </p:nvGrpSpPr>
        <p:grpSpPr>
          <a:xfrm rot="0">
            <a:off x="3643244" y="3721379"/>
            <a:ext cx="1554918" cy="2145071"/>
            <a:chOff x="0" y="0"/>
            <a:chExt cx="2073224" cy="2860095"/>
          </a:xfrm>
        </p:grpSpPr>
        <p:sp>
          <p:nvSpPr>
            <p:cNvPr name="Freeform 11" id="11"/>
            <p:cNvSpPr/>
            <p:nvPr/>
          </p:nvSpPr>
          <p:spPr>
            <a:xfrm flipH="false" flipV="false" rot="0">
              <a:off x="0" y="748924"/>
              <a:ext cx="1900054" cy="2111171"/>
            </a:xfrm>
            <a:custGeom>
              <a:avLst/>
              <a:gdLst/>
              <a:ahLst/>
              <a:cxnLst/>
              <a:rect r="r" b="b" t="t" l="l"/>
              <a:pathLst>
                <a:path h="2111171" w="1900054">
                  <a:moveTo>
                    <a:pt x="0" y="0"/>
                  </a:moveTo>
                  <a:lnTo>
                    <a:pt x="1900054" y="0"/>
                  </a:lnTo>
                  <a:lnTo>
                    <a:pt x="1900054" y="2111171"/>
                  </a:lnTo>
                  <a:lnTo>
                    <a:pt x="0" y="21111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726884" y="-66675"/>
              <a:ext cx="346340" cy="751628"/>
            </a:xfrm>
            <a:prstGeom prst="rect">
              <a:avLst/>
            </a:prstGeom>
          </p:spPr>
          <p:txBody>
            <a:bodyPr anchor="t" rtlCol="false" tIns="0" lIns="0" bIns="0" rIns="0">
              <a:spAutoFit/>
            </a:bodyPr>
            <a:lstStyle/>
            <a:p>
              <a:pPr algn="ctr">
                <a:lnSpc>
                  <a:spcPts val="4759"/>
                </a:lnSpc>
              </a:pPr>
              <a:r>
                <a:rPr lang="en-US" sz="3399">
                  <a:solidFill>
                    <a:srgbClr val="FF3131"/>
                  </a:solidFill>
                  <a:latin typeface="Canva Sans Bold"/>
                </a:rPr>
                <a:t>5</a:t>
              </a:r>
            </a:p>
          </p:txBody>
        </p:sp>
      </p:grpSp>
      <p:grpSp>
        <p:nvGrpSpPr>
          <p:cNvPr name="Group 13" id="13"/>
          <p:cNvGrpSpPr/>
          <p:nvPr/>
        </p:nvGrpSpPr>
        <p:grpSpPr>
          <a:xfrm rot="0">
            <a:off x="5401660" y="3748270"/>
            <a:ext cx="1568078" cy="2166158"/>
            <a:chOff x="0" y="0"/>
            <a:chExt cx="2090770" cy="2888210"/>
          </a:xfrm>
        </p:grpSpPr>
        <p:sp>
          <p:nvSpPr>
            <p:cNvPr name="Freeform 14" id="14"/>
            <p:cNvSpPr/>
            <p:nvPr/>
          </p:nvSpPr>
          <p:spPr>
            <a:xfrm flipH="false" flipV="false" rot="0">
              <a:off x="0" y="649099"/>
              <a:ext cx="2090770" cy="2239111"/>
            </a:xfrm>
            <a:custGeom>
              <a:avLst/>
              <a:gdLst/>
              <a:ahLst/>
              <a:cxnLst/>
              <a:rect r="r" b="b" t="t" l="l"/>
              <a:pathLst>
                <a:path h="2239111" w="2090770">
                  <a:moveTo>
                    <a:pt x="0" y="0"/>
                  </a:moveTo>
                  <a:lnTo>
                    <a:pt x="2090770" y="0"/>
                  </a:lnTo>
                  <a:lnTo>
                    <a:pt x="2090770" y="2239111"/>
                  </a:lnTo>
                  <a:lnTo>
                    <a:pt x="0" y="22391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750648" y="-66675"/>
              <a:ext cx="340122" cy="751628"/>
            </a:xfrm>
            <a:prstGeom prst="rect">
              <a:avLst/>
            </a:prstGeom>
          </p:spPr>
          <p:txBody>
            <a:bodyPr anchor="t" rtlCol="false" tIns="0" lIns="0" bIns="0" rIns="0">
              <a:spAutoFit/>
            </a:bodyPr>
            <a:lstStyle/>
            <a:p>
              <a:pPr algn="ctr">
                <a:lnSpc>
                  <a:spcPts val="4759"/>
                </a:lnSpc>
              </a:pPr>
              <a:r>
                <a:rPr lang="en-US" sz="3399">
                  <a:solidFill>
                    <a:srgbClr val="FF3131"/>
                  </a:solidFill>
                  <a:latin typeface="Canva Sans Bold"/>
                </a:rPr>
                <a:t>3</a:t>
              </a:r>
            </a:p>
          </p:txBody>
        </p:sp>
      </p:grpSp>
      <p:grpSp>
        <p:nvGrpSpPr>
          <p:cNvPr name="Group 16" id="16"/>
          <p:cNvGrpSpPr/>
          <p:nvPr/>
        </p:nvGrpSpPr>
        <p:grpSpPr>
          <a:xfrm rot="0">
            <a:off x="6969737" y="5584339"/>
            <a:ext cx="1757035" cy="1917399"/>
            <a:chOff x="0" y="0"/>
            <a:chExt cx="2342713" cy="2556532"/>
          </a:xfrm>
        </p:grpSpPr>
        <p:sp>
          <p:nvSpPr>
            <p:cNvPr name="Freeform 17" id="17"/>
            <p:cNvSpPr/>
            <p:nvPr/>
          </p:nvSpPr>
          <p:spPr>
            <a:xfrm flipH="false" flipV="false" rot="0">
              <a:off x="0" y="0"/>
              <a:ext cx="2196928" cy="2417527"/>
            </a:xfrm>
            <a:custGeom>
              <a:avLst/>
              <a:gdLst/>
              <a:ahLst/>
              <a:cxnLst/>
              <a:rect r="r" b="b" t="t" l="l"/>
              <a:pathLst>
                <a:path h="2417527" w="2196928">
                  <a:moveTo>
                    <a:pt x="0" y="0"/>
                  </a:moveTo>
                  <a:lnTo>
                    <a:pt x="2196928" y="0"/>
                  </a:lnTo>
                  <a:lnTo>
                    <a:pt x="2196928" y="2417527"/>
                  </a:lnTo>
                  <a:lnTo>
                    <a:pt x="0" y="24175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2051142" y="1804903"/>
              <a:ext cx="291571" cy="751628"/>
            </a:xfrm>
            <a:prstGeom prst="rect">
              <a:avLst/>
            </a:prstGeom>
          </p:spPr>
          <p:txBody>
            <a:bodyPr anchor="t" rtlCol="false" tIns="0" lIns="0" bIns="0" rIns="0">
              <a:spAutoFit/>
            </a:bodyPr>
            <a:lstStyle/>
            <a:p>
              <a:pPr algn="ctr">
                <a:lnSpc>
                  <a:spcPts val="4759"/>
                </a:lnSpc>
              </a:pPr>
              <a:r>
                <a:rPr lang="en-US" sz="3399">
                  <a:solidFill>
                    <a:srgbClr val="FF3131"/>
                  </a:solidFill>
                  <a:latin typeface="Canva Sans Bold"/>
                </a:rPr>
                <a:t>7</a:t>
              </a:r>
            </a:p>
          </p:txBody>
        </p:sp>
      </p:grpSp>
      <p:grpSp>
        <p:nvGrpSpPr>
          <p:cNvPr name="Group 19" id="19"/>
          <p:cNvGrpSpPr/>
          <p:nvPr/>
        </p:nvGrpSpPr>
        <p:grpSpPr>
          <a:xfrm rot="0">
            <a:off x="8244501" y="3748270"/>
            <a:ext cx="1798997" cy="1775289"/>
            <a:chOff x="0" y="0"/>
            <a:chExt cx="2398663" cy="2367052"/>
          </a:xfrm>
        </p:grpSpPr>
        <p:sp>
          <p:nvSpPr>
            <p:cNvPr name="Freeform 20" id="20"/>
            <p:cNvSpPr/>
            <p:nvPr/>
          </p:nvSpPr>
          <p:spPr>
            <a:xfrm flipH="false" flipV="false" rot="0">
              <a:off x="0" y="0"/>
              <a:ext cx="1938024" cy="2367052"/>
            </a:xfrm>
            <a:custGeom>
              <a:avLst/>
              <a:gdLst/>
              <a:ahLst/>
              <a:cxnLst/>
              <a:rect r="r" b="b" t="t" l="l"/>
              <a:pathLst>
                <a:path h="2367052" w="1938024">
                  <a:moveTo>
                    <a:pt x="0" y="0"/>
                  </a:moveTo>
                  <a:lnTo>
                    <a:pt x="1938024" y="0"/>
                  </a:lnTo>
                  <a:lnTo>
                    <a:pt x="1938024" y="2367052"/>
                  </a:lnTo>
                  <a:lnTo>
                    <a:pt x="0" y="23670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1" id="21"/>
            <p:cNvSpPr txBox="true"/>
            <p:nvPr/>
          </p:nvSpPr>
          <p:spPr>
            <a:xfrm rot="0">
              <a:off x="2052324" y="-66675"/>
              <a:ext cx="346340" cy="751628"/>
            </a:xfrm>
            <a:prstGeom prst="rect">
              <a:avLst/>
            </a:prstGeom>
          </p:spPr>
          <p:txBody>
            <a:bodyPr anchor="t" rtlCol="false" tIns="0" lIns="0" bIns="0" rIns="0">
              <a:spAutoFit/>
            </a:bodyPr>
            <a:lstStyle/>
            <a:p>
              <a:pPr algn="ctr">
                <a:lnSpc>
                  <a:spcPts val="4759"/>
                </a:lnSpc>
              </a:pPr>
              <a:r>
                <a:rPr lang="en-US" sz="3399">
                  <a:solidFill>
                    <a:srgbClr val="FF3131"/>
                  </a:solidFill>
                  <a:latin typeface="Canva Sans Bold"/>
                </a:rPr>
                <a:t>5</a:t>
              </a:r>
            </a:p>
          </p:txBody>
        </p:sp>
      </p:grpSp>
      <p:grpSp>
        <p:nvGrpSpPr>
          <p:cNvPr name="Group 22" id="22"/>
          <p:cNvGrpSpPr/>
          <p:nvPr/>
        </p:nvGrpSpPr>
        <p:grpSpPr>
          <a:xfrm rot="0">
            <a:off x="9383730" y="5947969"/>
            <a:ext cx="2173547" cy="1553769"/>
            <a:chOff x="0" y="0"/>
            <a:chExt cx="2898063" cy="2071692"/>
          </a:xfrm>
        </p:grpSpPr>
        <p:sp>
          <p:nvSpPr>
            <p:cNvPr name="Freeform 23" id="23"/>
            <p:cNvSpPr/>
            <p:nvPr/>
          </p:nvSpPr>
          <p:spPr>
            <a:xfrm flipH="false" flipV="false" rot="0">
              <a:off x="0" y="0"/>
              <a:ext cx="2575999" cy="1957759"/>
            </a:xfrm>
            <a:custGeom>
              <a:avLst/>
              <a:gdLst/>
              <a:ahLst/>
              <a:cxnLst/>
              <a:rect r="r" b="b" t="t" l="l"/>
              <a:pathLst>
                <a:path h="1957759" w="2575999">
                  <a:moveTo>
                    <a:pt x="0" y="0"/>
                  </a:moveTo>
                  <a:lnTo>
                    <a:pt x="2575999" y="0"/>
                  </a:lnTo>
                  <a:lnTo>
                    <a:pt x="2575999" y="1957759"/>
                  </a:lnTo>
                  <a:lnTo>
                    <a:pt x="0" y="195775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4" id="24"/>
            <p:cNvSpPr txBox="true"/>
            <p:nvPr/>
          </p:nvSpPr>
          <p:spPr>
            <a:xfrm rot="0">
              <a:off x="2545505" y="1320064"/>
              <a:ext cx="352557" cy="751628"/>
            </a:xfrm>
            <a:prstGeom prst="rect">
              <a:avLst/>
            </a:prstGeom>
          </p:spPr>
          <p:txBody>
            <a:bodyPr anchor="t" rtlCol="false" tIns="0" lIns="0" bIns="0" rIns="0">
              <a:spAutoFit/>
            </a:bodyPr>
            <a:lstStyle/>
            <a:p>
              <a:pPr algn="ctr">
                <a:lnSpc>
                  <a:spcPts val="4759"/>
                </a:lnSpc>
              </a:pPr>
              <a:r>
                <a:rPr lang="en-US" sz="3399">
                  <a:solidFill>
                    <a:srgbClr val="FF3131"/>
                  </a:solidFill>
                  <a:latin typeface="Canva Sans Bold"/>
                </a:rPr>
                <a:t>8</a:t>
              </a:r>
            </a:p>
          </p:txBody>
        </p:sp>
      </p:grpSp>
      <p:grpSp>
        <p:nvGrpSpPr>
          <p:cNvPr name="Group 25" id="25"/>
          <p:cNvGrpSpPr/>
          <p:nvPr/>
        </p:nvGrpSpPr>
        <p:grpSpPr>
          <a:xfrm rot="0">
            <a:off x="11088795" y="3978237"/>
            <a:ext cx="2077331" cy="2476946"/>
            <a:chOff x="0" y="0"/>
            <a:chExt cx="2769774" cy="3302595"/>
          </a:xfrm>
        </p:grpSpPr>
        <p:sp>
          <p:nvSpPr>
            <p:cNvPr name="Freeform 26" id="26"/>
            <p:cNvSpPr/>
            <p:nvPr/>
          </p:nvSpPr>
          <p:spPr>
            <a:xfrm flipH="false" flipV="false" rot="-1071744">
              <a:off x="303434" y="720891"/>
              <a:ext cx="2122028" cy="2311980"/>
            </a:xfrm>
            <a:custGeom>
              <a:avLst/>
              <a:gdLst/>
              <a:ahLst/>
              <a:cxnLst/>
              <a:rect r="r" b="b" t="t" l="l"/>
              <a:pathLst>
                <a:path h="2311980" w="2122028">
                  <a:moveTo>
                    <a:pt x="0" y="0"/>
                  </a:moveTo>
                  <a:lnTo>
                    <a:pt x="2122028" y="0"/>
                  </a:lnTo>
                  <a:lnTo>
                    <a:pt x="2122028" y="2311980"/>
                  </a:lnTo>
                  <a:lnTo>
                    <a:pt x="0" y="231198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7" id="27"/>
            <p:cNvSpPr txBox="true"/>
            <p:nvPr/>
          </p:nvSpPr>
          <p:spPr>
            <a:xfrm rot="0">
              <a:off x="2396447" y="-66675"/>
              <a:ext cx="373327" cy="751628"/>
            </a:xfrm>
            <a:prstGeom prst="rect">
              <a:avLst/>
            </a:prstGeom>
          </p:spPr>
          <p:txBody>
            <a:bodyPr anchor="t" rtlCol="false" tIns="0" lIns="0" bIns="0" rIns="0">
              <a:spAutoFit/>
            </a:bodyPr>
            <a:lstStyle/>
            <a:p>
              <a:pPr algn="ctr">
                <a:lnSpc>
                  <a:spcPts val="4759"/>
                </a:lnSpc>
              </a:pPr>
              <a:r>
                <a:rPr lang="en-US" sz="3399">
                  <a:solidFill>
                    <a:srgbClr val="FF3131"/>
                  </a:solidFill>
                  <a:latin typeface="Canva Sans Bold"/>
                </a:rPr>
                <a:t>6</a:t>
              </a:r>
            </a:p>
          </p:txBody>
        </p:sp>
      </p:grpSp>
      <p:grpSp>
        <p:nvGrpSpPr>
          <p:cNvPr name="Group 28" id="28"/>
          <p:cNvGrpSpPr/>
          <p:nvPr/>
        </p:nvGrpSpPr>
        <p:grpSpPr>
          <a:xfrm rot="0">
            <a:off x="13135467" y="5385898"/>
            <a:ext cx="2015370" cy="1858983"/>
            <a:chOff x="0" y="0"/>
            <a:chExt cx="2687160" cy="2478643"/>
          </a:xfrm>
        </p:grpSpPr>
        <p:sp>
          <p:nvSpPr>
            <p:cNvPr name="Freeform 29" id="29"/>
            <p:cNvSpPr/>
            <p:nvPr/>
          </p:nvSpPr>
          <p:spPr>
            <a:xfrm flipH="false" flipV="false" rot="0">
              <a:off x="0" y="0"/>
              <a:ext cx="2354711" cy="2478643"/>
            </a:xfrm>
            <a:custGeom>
              <a:avLst/>
              <a:gdLst/>
              <a:ahLst/>
              <a:cxnLst/>
              <a:rect r="r" b="b" t="t" l="l"/>
              <a:pathLst>
                <a:path h="2478643" w="2354711">
                  <a:moveTo>
                    <a:pt x="0" y="0"/>
                  </a:moveTo>
                  <a:lnTo>
                    <a:pt x="2354711" y="0"/>
                  </a:lnTo>
                  <a:lnTo>
                    <a:pt x="2354711" y="2478643"/>
                  </a:lnTo>
                  <a:lnTo>
                    <a:pt x="0" y="247864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0" id="30"/>
            <p:cNvSpPr txBox="true"/>
            <p:nvPr/>
          </p:nvSpPr>
          <p:spPr>
            <a:xfrm rot="0">
              <a:off x="2313833" y="186864"/>
              <a:ext cx="373327" cy="751628"/>
            </a:xfrm>
            <a:prstGeom prst="rect">
              <a:avLst/>
            </a:prstGeom>
          </p:spPr>
          <p:txBody>
            <a:bodyPr anchor="t" rtlCol="false" tIns="0" lIns="0" bIns="0" rIns="0">
              <a:spAutoFit/>
            </a:bodyPr>
            <a:lstStyle/>
            <a:p>
              <a:pPr algn="ctr">
                <a:lnSpc>
                  <a:spcPts val="4759"/>
                </a:lnSpc>
              </a:pPr>
              <a:r>
                <a:rPr lang="en-US" sz="3399">
                  <a:solidFill>
                    <a:srgbClr val="FF3131"/>
                  </a:solidFill>
                  <a:latin typeface="Canva Sans Bold"/>
                </a:rPr>
                <a:t>6</a:t>
              </a:r>
            </a:p>
          </p:txBody>
        </p:sp>
      </p:grpSp>
      <p:grpSp>
        <p:nvGrpSpPr>
          <p:cNvPr name="Group 31" id="31"/>
          <p:cNvGrpSpPr/>
          <p:nvPr/>
        </p:nvGrpSpPr>
        <p:grpSpPr>
          <a:xfrm rot="0">
            <a:off x="15243700" y="3552193"/>
            <a:ext cx="1294325" cy="1673032"/>
            <a:chOff x="0" y="0"/>
            <a:chExt cx="1725767" cy="2230709"/>
          </a:xfrm>
        </p:grpSpPr>
        <p:sp>
          <p:nvSpPr>
            <p:cNvPr name="Freeform 32" id="32"/>
            <p:cNvSpPr/>
            <p:nvPr/>
          </p:nvSpPr>
          <p:spPr>
            <a:xfrm flipH="false" flipV="false" rot="0">
              <a:off x="0" y="603914"/>
              <a:ext cx="1404960" cy="1626796"/>
            </a:xfrm>
            <a:custGeom>
              <a:avLst/>
              <a:gdLst/>
              <a:ahLst/>
              <a:cxnLst/>
              <a:rect r="r" b="b" t="t" l="l"/>
              <a:pathLst>
                <a:path h="1626796" w="1404960">
                  <a:moveTo>
                    <a:pt x="0" y="0"/>
                  </a:moveTo>
                  <a:lnTo>
                    <a:pt x="1404960" y="0"/>
                  </a:lnTo>
                  <a:lnTo>
                    <a:pt x="1404960" y="1626795"/>
                  </a:lnTo>
                  <a:lnTo>
                    <a:pt x="0" y="162679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33" id="33"/>
            <p:cNvSpPr txBox="true"/>
            <p:nvPr/>
          </p:nvSpPr>
          <p:spPr>
            <a:xfrm rot="0">
              <a:off x="1404960" y="-66675"/>
              <a:ext cx="320807" cy="751628"/>
            </a:xfrm>
            <a:prstGeom prst="rect">
              <a:avLst/>
            </a:prstGeom>
          </p:spPr>
          <p:txBody>
            <a:bodyPr anchor="t" rtlCol="false" tIns="0" lIns="0" bIns="0" rIns="0">
              <a:spAutoFit/>
            </a:bodyPr>
            <a:lstStyle/>
            <a:p>
              <a:pPr algn="ctr">
                <a:lnSpc>
                  <a:spcPts val="4759"/>
                </a:lnSpc>
              </a:pPr>
              <a:r>
                <a:rPr lang="en-US" sz="3399">
                  <a:solidFill>
                    <a:srgbClr val="FF3131"/>
                  </a:solidFill>
                  <a:latin typeface="Canva Sans Bold"/>
                </a:rPr>
                <a:t>2</a:t>
              </a:r>
            </a:p>
          </p:txBody>
        </p:sp>
      </p:grpSp>
      <p:grpSp>
        <p:nvGrpSpPr>
          <p:cNvPr name="Group 34" id="34"/>
          <p:cNvGrpSpPr/>
          <p:nvPr/>
        </p:nvGrpSpPr>
        <p:grpSpPr>
          <a:xfrm rot="0">
            <a:off x="16066758" y="5576052"/>
            <a:ext cx="1727924" cy="1840236"/>
            <a:chOff x="0" y="0"/>
            <a:chExt cx="2303899" cy="2453648"/>
          </a:xfrm>
        </p:grpSpPr>
        <p:sp>
          <p:nvSpPr>
            <p:cNvPr name="Freeform 35" id="35"/>
            <p:cNvSpPr/>
            <p:nvPr/>
          </p:nvSpPr>
          <p:spPr>
            <a:xfrm flipH="false" flipV="false" rot="0">
              <a:off x="0" y="342477"/>
              <a:ext cx="1900054" cy="2111171"/>
            </a:xfrm>
            <a:custGeom>
              <a:avLst/>
              <a:gdLst/>
              <a:ahLst/>
              <a:cxnLst/>
              <a:rect r="r" b="b" t="t" l="l"/>
              <a:pathLst>
                <a:path h="2111171" w="1900054">
                  <a:moveTo>
                    <a:pt x="0" y="0"/>
                  </a:moveTo>
                  <a:lnTo>
                    <a:pt x="1900054" y="0"/>
                  </a:lnTo>
                  <a:lnTo>
                    <a:pt x="1900054" y="2111171"/>
                  </a:lnTo>
                  <a:lnTo>
                    <a:pt x="0" y="21111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6" id="36"/>
            <p:cNvSpPr txBox="true"/>
            <p:nvPr/>
          </p:nvSpPr>
          <p:spPr>
            <a:xfrm rot="0">
              <a:off x="1983091" y="-66675"/>
              <a:ext cx="320807" cy="751628"/>
            </a:xfrm>
            <a:prstGeom prst="rect">
              <a:avLst/>
            </a:prstGeom>
          </p:spPr>
          <p:txBody>
            <a:bodyPr anchor="t" rtlCol="false" tIns="0" lIns="0" bIns="0" rIns="0">
              <a:spAutoFit/>
            </a:bodyPr>
            <a:lstStyle/>
            <a:p>
              <a:pPr algn="ctr">
                <a:lnSpc>
                  <a:spcPts val="4759"/>
                </a:lnSpc>
              </a:pPr>
              <a:r>
                <a:rPr lang="en-US" sz="3399">
                  <a:solidFill>
                    <a:srgbClr val="FF3131"/>
                  </a:solidFill>
                  <a:latin typeface="Canva Sans Bold"/>
                </a:rPr>
                <a:t>2</a:t>
              </a:r>
            </a:p>
          </p:txBody>
        </p:sp>
      </p:grpSp>
      <p:sp>
        <p:nvSpPr>
          <p:cNvPr name="TextBox 37" id="37"/>
          <p:cNvSpPr txBox="true"/>
          <p:nvPr/>
        </p:nvSpPr>
        <p:spPr>
          <a:xfrm rot="0">
            <a:off x="10470503" y="9496425"/>
            <a:ext cx="7973065" cy="580390"/>
          </a:xfrm>
          <a:prstGeom prst="rect">
            <a:avLst/>
          </a:prstGeom>
        </p:spPr>
        <p:txBody>
          <a:bodyPr anchor="t" rtlCol="false" tIns="0" lIns="0" bIns="0" rIns="0">
            <a:spAutoFit/>
          </a:bodyPr>
          <a:lstStyle/>
          <a:p>
            <a:pPr algn="ctr">
              <a:lnSpc>
                <a:spcPts val="4759"/>
              </a:lnSpc>
            </a:pPr>
            <a:r>
              <a:rPr lang="en-US" sz="3399">
                <a:solidFill>
                  <a:srgbClr val="FF3131"/>
                </a:solidFill>
                <a:latin typeface="Canva Sans Bold"/>
              </a:rPr>
              <a:t>Effort required for feature.  1-10</a:t>
            </a:r>
          </a:p>
        </p:txBody>
      </p:sp>
      <p:sp>
        <p:nvSpPr>
          <p:cNvPr name="Freeform 38" id="38"/>
          <p:cNvSpPr/>
          <p:nvPr/>
        </p:nvSpPr>
        <p:spPr>
          <a:xfrm flipH="false" flipV="false" rot="0">
            <a:off x="535713" y="421882"/>
            <a:ext cx="1144208" cy="242446"/>
          </a:xfrm>
          <a:custGeom>
            <a:avLst/>
            <a:gdLst/>
            <a:ahLst/>
            <a:cxnLst/>
            <a:rect r="r" b="b" t="t" l="l"/>
            <a:pathLst>
              <a:path h="242446" w="1144208">
                <a:moveTo>
                  <a:pt x="0" y="0"/>
                </a:moveTo>
                <a:lnTo>
                  <a:pt x="1144208" y="0"/>
                </a:lnTo>
                <a:lnTo>
                  <a:pt x="1144208" y="242447"/>
                </a:lnTo>
                <a:lnTo>
                  <a:pt x="0" y="242447"/>
                </a:lnTo>
                <a:lnTo>
                  <a:pt x="0" y="0"/>
                </a:lnTo>
                <a:close/>
              </a:path>
            </a:pathLst>
          </a:custGeom>
          <a:blipFill>
            <a:blip r:embed="rId21"/>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91799" y="8458418"/>
            <a:ext cx="951769" cy="799882"/>
            <a:chOff x="0" y="0"/>
            <a:chExt cx="967140" cy="812800"/>
          </a:xfrm>
        </p:grpSpPr>
        <p:sp>
          <p:nvSpPr>
            <p:cNvPr name="Freeform 3" id="3"/>
            <p:cNvSpPr/>
            <p:nvPr/>
          </p:nvSpPr>
          <p:spPr>
            <a:xfrm flipH="false" flipV="false" rot="0">
              <a:off x="0" y="0"/>
              <a:ext cx="967140" cy="812800"/>
            </a:xfrm>
            <a:custGeom>
              <a:avLst/>
              <a:gdLst/>
              <a:ahLst/>
              <a:cxnLst/>
              <a:rect r="r" b="b" t="t" l="l"/>
              <a:pathLst>
                <a:path h="812800" w="96714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name="TextBox 4" id="4"/>
            <p:cNvSpPr txBox="true"/>
            <p:nvPr/>
          </p:nvSpPr>
          <p:spPr>
            <a:xfrm>
              <a:off x="0" y="-38100"/>
              <a:ext cx="96714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674380" y="8710688"/>
            <a:ext cx="442747" cy="257943"/>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Poppins Bold"/>
              </a:rPr>
              <a:t>05</a:t>
            </a:r>
          </a:p>
        </p:txBody>
      </p:sp>
      <p:sp>
        <p:nvSpPr>
          <p:cNvPr name="TextBox 6" id="6"/>
          <p:cNvSpPr txBox="true"/>
          <p:nvPr/>
        </p:nvSpPr>
        <p:spPr>
          <a:xfrm rot="0">
            <a:off x="5595540" y="458618"/>
            <a:ext cx="7096919" cy="1652269"/>
          </a:xfrm>
          <a:prstGeom prst="rect">
            <a:avLst/>
          </a:prstGeom>
        </p:spPr>
        <p:txBody>
          <a:bodyPr anchor="t" rtlCol="false" tIns="0" lIns="0" bIns="0" rIns="0">
            <a:spAutoFit/>
          </a:bodyPr>
          <a:lstStyle/>
          <a:p>
            <a:pPr algn="ctr">
              <a:lnSpc>
                <a:spcPts val="12880"/>
              </a:lnSpc>
            </a:pPr>
            <a:r>
              <a:rPr lang="en-US" sz="9200">
                <a:solidFill>
                  <a:srgbClr val="000000"/>
                </a:solidFill>
                <a:latin typeface="Poppins Bold"/>
              </a:rPr>
              <a:t>User Stories</a:t>
            </a:r>
          </a:p>
        </p:txBody>
      </p:sp>
      <p:sp>
        <p:nvSpPr>
          <p:cNvPr name="TextBox 7" id="7"/>
          <p:cNvSpPr txBox="true"/>
          <p:nvPr/>
        </p:nvSpPr>
        <p:spPr>
          <a:xfrm rot="0">
            <a:off x="1085911" y="2434170"/>
            <a:ext cx="16405888" cy="6423918"/>
          </a:xfrm>
          <a:prstGeom prst="rect">
            <a:avLst/>
          </a:prstGeom>
        </p:spPr>
        <p:txBody>
          <a:bodyPr anchor="t" rtlCol="false" tIns="0" lIns="0" bIns="0" rIns="0">
            <a:spAutoFit/>
          </a:bodyPr>
          <a:lstStyle/>
          <a:p>
            <a:pPr algn="ctr">
              <a:lnSpc>
                <a:spcPts val="2400"/>
              </a:lnSpc>
              <a:spcBef>
                <a:spcPct val="0"/>
              </a:spcBef>
            </a:pPr>
            <a:r>
              <a:rPr lang="en-US" sz="1714">
                <a:solidFill>
                  <a:srgbClr val="000000"/>
                </a:solidFill>
                <a:latin typeface="Poppins Bold"/>
              </a:rPr>
              <a:t>01    |    As a busy university student, I want to sync my class timetable with my personal calendar (Google, Apple, etc) so I can stay organised. 4</a:t>
            </a:r>
          </a:p>
          <a:p>
            <a:pPr>
              <a:lnSpc>
                <a:spcPts val="2400"/>
              </a:lnSpc>
              <a:spcBef>
                <a:spcPct val="0"/>
              </a:spcBef>
            </a:pPr>
            <a:r>
              <a:rPr lang="en-US" sz="1714">
                <a:solidFill>
                  <a:srgbClr val="000000"/>
                </a:solidFill>
                <a:latin typeface="Poppins Bold"/>
              </a:rPr>
              <a:t>  02   |    As a student, I want the app to automatically update my calendar with any changes to my timetable or exam schedule to avoid confusion. 9</a:t>
            </a:r>
          </a:p>
          <a:p>
            <a:pPr>
              <a:lnSpc>
                <a:spcPts val="2400"/>
              </a:lnSpc>
              <a:spcBef>
                <a:spcPct val="0"/>
              </a:spcBef>
            </a:pPr>
            <a:r>
              <a:rPr lang="en-US" sz="1714">
                <a:solidFill>
                  <a:srgbClr val="000000"/>
                </a:solidFill>
                <a:latin typeface="Poppins Bold"/>
              </a:rPr>
              <a:t>  03    |    As a student, I want the web app to provide insights into potential timetable clashes (private and uni) so I can make adjustments  in advance. 7</a:t>
            </a:r>
          </a:p>
          <a:p>
            <a:pPr>
              <a:lnSpc>
                <a:spcPts val="2400"/>
              </a:lnSpc>
              <a:spcBef>
                <a:spcPct val="0"/>
              </a:spcBef>
            </a:pPr>
            <a:r>
              <a:rPr lang="en-US" sz="1714">
                <a:solidFill>
                  <a:srgbClr val="000000"/>
                </a:solidFill>
                <a:latin typeface="Poppins Bold"/>
              </a:rPr>
              <a:t>  04    |   As a student, I want the app to show me key university dates, so I know when the semester breaks are. 2</a:t>
            </a:r>
          </a:p>
          <a:p>
            <a:pPr>
              <a:lnSpc>
                <a:spcPts val="2400"/>
              </a:lnSpc>
              <a:spcBef>
                <a:spcPct val="0"/>
              </a:spcBef>
            </a:pPr>
            <a:r>
              <a:rPr lang="en-US" sz="1714">
                <a:solidFill>
                  <a:srgbClr val="000000"/>
                </a:solidFill>
                <a:latin typeface="Poppins Bold"/>
              </a:rPr>
              <a:t>05    |   As a student, I want to be able to search upcoming key dates, so I know when to plan my holidays. 5</a:t>
            </a:r>
          </a:p>
          <a:p>
            <a:pPr>
              <a:lnSpc>
                <a:spcPts val="2400"/>
              </a:lnSpc>
              <a:spcBef>
                <a:spcPct val="0"/>
              </a:spcBef>
            </a:pPr>
            <a:r>
              <a:rPr lang="en-US" sz="1714">
                <a:solidFill>
                  <a:srgbClr val="000000"/>
                </a:solidFill>
                <a:latin typeface="Poppins Bold"/>
              </a:rPr>
              <a:t>06    |    As a student preparing for exams, I want to sync my exam timetable with my personal calendar so I can plan my study schedule effectively prior to exams. 7</a:t>
            </a:r>
          </a:p>
          <a:p>
            <a:pPr>
              <a:lnSpc>
                <a:spcPts val="2400"/>
              </a:lnSpc>
              <a:spcBef>
                <a:spcPct val="0"/>
              </a:spcBef>
            </a:pPr>
            <a:r>
              <a:rPr lang="en-US" sz="1714">
                <a:solidFill>
                  <a:srgbClr val="000000"/>
                </a:solidFill>
                <a:latin typeface="Poppins Bold"/>
              </a:rPr>
              <a:t>07    |   As a student, I want to customise the look of my calendar to feel more specific and personalised to me. (Adding icons to papers) 6</a:t>
            </a:r>
          </a:p>
          <a:p>
            <a:pPr>
              <a:lnSpc>
                <a:spcPts val="2400"/>
              </a:lnSpc>
              <a:spcBef>
                <a:spcPct val="0"/>
              </a:spcBef>
            </a:pPr>
            <a:r>
              <a:rPr lang="en-US" sz="1714">
                <a:solidFill>
                  <a:srgbClr val="000000"/>
                </a:solidFill>
                <a:latin typeface="Poppins Bold"/>
              </a:rPr>
              <a:t>08    |   As a student I want to use a streamlined, simple aesthetic application. 6</a:t>
            </a:r>
          </a:p>
          <a:p>
            <a:pPr>
              <a:lnSpc>
                <a:spcPts val="2400"/>
              </a:lnSpc>
              <a:spcBef>
                <a:spcPct val="0"/>
              </a:spcBef>
            </a:pPr>
            <a:r>
              <a:rPr lang="en-US" sz="1714">
                <a:solidFill>
                  <a:srgbClr val="000000"/>
                </a:solidFill>
                <a:latin typeface="Poppins Bold"/>
              </a:rPr>
              <a:t>09    |   As a student I want to be able to view the weather forecast so I know when it rains. 5</a:t>
            </a:r>
          </a:p>
          <a:p>
            <a:pPr>
              <a:lnSpc>
                <a:spcPts val="2400"/>
              </a:lnSpc>
              <a:spcBef>
                <a:spcPct val="0"/>
              </a:spcBef>
            </a:pPr>
            <a:r>
              <a:rPr lang="en-US" sz="1714">
                <a:solidFill>
                  <a:srgbClr val="000000"/>
                </a:solidFill>
                <a:latin typeface="Poppins Bold"/>
              </a:rPr>
              <a:t>10    |   As a student, I want to be able to share events with my peers, so I can plan hangouts easily. 7</a:t>
            </a:r>
          </a:p>
          <a:p>
            <a:pPr>
              <a:lnSpc>
                <a:spcPts val="2400"/>
              </a:lnSpc>
              <a:spcBef>
                <a:spcPct val="0"/>
              </a:spcBef>
            </a:pPr>
            <a:r>
              <a:rPr lang="en-US" sz="1714">
                <a:solidFill>
                  <a:srgbClr val="000000"/>
                </a:solidFill>
                <a:latin typeface="Poppins Bold"/>
              </a:rPr>
              <a:t>11    |   As a student, I want the web app to save templates so I don't have to create recurring events from scratch. 6</a:t>
            </a:r>
          </a:p>
          <a:p>
            <a:pPr>
              <a:lnSpc>
                <a:spcPts val="2400"/>
              </a:lnSpc>
              <a:spcBef>
                <a:spcPct val="0"/>
              </a:spcBef>
            </a:pPr>
            <a:r>
              <a:rPr lang="en-US" sz="1714">
                <a:solidFill>
                  <a:srgbClr val="000000"/>
                </a:solidFill>
                <a:latin typeface="Poppins Bold"/>
              </a:rPr>
              <a:t>12    |    As a student aiming to excel academically, I want the app to suggest study sessions based on my timetable and exam schedule to optimise my learning. 7</a:t>
            </a:r>
          </a:p>
          <a:p>
            <a:pPr>
              <a:lnSpc>
                <a:spcPts val="2400"/>
              </a:lnSpc>
              <a:spcBef>
                <a:spcPct val="0"/>
              </a:spcBef>
            </a:pPr>
            <a:r>
              <a:rPr lang="en-US" sz="1714">
                <a:solidFill>
                  <a:srgbClr val="000000"/>
                </a:solidFill>
                <a:latin typeface="Poppins Bold"/>
              </a:rPr>
              <a:t>13    |   As a group of students taking the same paper, we want suggestions for group study sessions where everyone is free. 6</a:t>
            </a:r>
          </a:p>
          <a:p>
            <a:pPr>
              <a:lnSpc>
                <a:spcPts val="2400"/>
              </a:lnSpc>
              <a:spcBef>
                <a:spcPct val="0"/>
              </a:spcBef>
            </a:pPr>
            <a:r>
              <a:rPr lang="en-US" sz="1714">
                <a:solidFill>
                  <a:srgbClr val="000000"/>
                </a:solidFill>
                <a:latin typeface="Poppins Bold"/>
              </a:rPr>
              <a:t>14    |  As a student I want to be able to create healthy habits based on available times in my calendar. 4</a:t>
            </a:r>
          </a:p>
          <a:p>
            <a:pPr>
              <a:lnSpc>
                <a:spcPts val="2400"/>
              </a:lnSpc>
              <a:spcBef>
                <a:spcPct val="0"/>
              </a:spcBef>
            </a:pPr>
            <a:r>
              <a:rPr lang="en-US" sz="1714">
                <a:solidFill>
                  <a:srgbClr val="000000"/>
                </a:solidFill>
                <a:latin typeface="Poppins Bold"/>
              </a:rPr>
              <a:t>15    |    As a busy student, I want a streamlined view (by agenda / by month etc)to make providing feedback as quick as possible.  6</a:t>
            </a:r>
          </a:p>
          <a:p>
            <a:pPr>
              <a:lnSpc>
                <a:spcPts val="2400"/>
              </a:lnSpc>
              <a:spcBef>
                <a:spcPct val="0"/>
              </a:spcBef>
            </a:pPr>
            <a:r>
              <a:rPr lang="en-US" sz="1714">
                <a:solidFill>
                  <a:srgbClr val="000000"/>
                </a:solidFill>
                <a:latin typeface="Poppins Bold"/>
              </a:rPr>
              <a:t>16 | As a student, I want to print out a physical calendar with all my classes so it's more accessible.  6</a:t>
            </a:r>
          </a:p>
          <a:p>
            <a:pPr>
              <a:lnSpc>
                <a:spcPts val="2400"/>
              </a:lnSpc>
              <a:spcBef>
                <a:spcPct val="0"/>
              </a:spcBef>
            </a:pPr>
            <a:r>
              <a:rPr lang="en-US" sz="1714">
                <a:solidFill>
                  <a:srgbClr val="000000"/>
                </a:solidFill>
                <a:latin typeface="Poppins Bold"/>
              </a:rPr>
              <a:t>17    |  As a student with a hectic schedule, I want the app to send me reminders before each class and exam so I can stay on top of my academic commitments. 8</a:t>
            </a:r>
          </a:p>
        </p:txBody>
      </p:sp>
      <p:sp>
        <p:nvSpPr>
          <p:cNvPr name="Freeform 8" id="8"/>
          <p:cNvSpPr/>
          <p:nvPr/>
        </p:nvSpPr>
        <p:spPr>
          <a:xfrm flipH="false" flipV="false" rot="0">
            <a:off x="535713" y="421882"/>
            <a:ext cx="1144208" cy="242446"/>
          </a:xfrm>
          <a:custGeom>
            <a:avLst/>
            <a:gdLst/>
            <a:ahLst/>
            <a:cxnLst/>
            <a:rect r="r" b="b" t="t" l="l"/>
            <a:pathLst>
              <a:path h="242446" w="1144208">
                <a:moveTo>
                  <a:pt x="0" y="0"/>
                </a:moveTo>
                <a:lnTo>
                  <a:pt x="1144208" y="0"/>
                </a:lnTo>
                <a:lnTo>
                  <a:pt x="1144208" y="242447"/>
                </a:lnTo>
                <a:lnTo>
                  <a:pt x="0" y="242447"/>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91799" y="8458418"/>
            <a:ext cx="951769" cy="799882"/>
            <a:chOff x="0" y="0"/>
            <a:chExt cx="967140" cy="812800"/>
          </a:xfrm>
        </p:grpSpPr>
        <p:sp>
          <p:nvSpPr>
            <p:cNvPr name="Freeform 3" id="3"/>
            <p:cNvSpPr/>
            <p:nvPr/>
          </p:nvSpPr>
          <p:spPr>
            <a:xfrm flipH="false" flipV="false" rot="0">
              <a:off x="0" y="0"/>
              <a:ext cx="967140" cy="812800"/>
            </a:xfrm>
            <a:custGeom>
              <a:avLst/>
              <a:gdLst/>
              <a:ahLst/>
              <a:cxnLst/>
              <a:rect r="r" b="b" t="t" l="l"/>
              <a:pathLst>
                <a:path h="812800" w="96714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name="TextBox 4" id="4"/>
            <p:cNvSpPr txBox="true"/>
            <p:nvPr/>
          </p:nvSpPr>
          <p:spPr>
            <a:xfrm>
              <a:off x="0" y="-38100"/>
              <a:ext cx="96714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151659" y="4581723"/>
            <a:ext cx="2409009" cy="3263435"/>
          </a:xfrm>
          <a:custGeom>
            <a:avLst/>
            <a:gdLst/>
            <a:ahLst/>
            <a:cxnLst/>
            <a:rect r="r" b="b" t="t" l="l"/>
            <a:pathLst>
              <a:path h="3263435" w="2409009">
                <a:moveTo>
                  <a:pt x="0" y="0"/>
                </a:moveTo>
                <a:lnTo>
                  <a:pt x="2409009" y="0"/>
                </a:lnTo>
                <a:lnTo>
                  <a:pt x="2409009" y="3263436"/>
                </a:lnTo>
                <a:lnTo>
                  <a:pt x="0" y="326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144500" y="38166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7674380" y="8710688"/>
            <a:ext cx="442747" cy="257943"/>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Poppins Bold"/>
              </a:rPr>
              <a:t>06</a:t>
            </a:r>
          </a:p>
        </p:txBody>
      </p:sp>
      <p:sp>
        <p:nvSpPr>
          <p:cNvPr name="TextBox 8" id="8"/>
          <p:cNvSpPr txBox="true"/>
          <p:nvPr/>
        </p:nvSpPr>
        <p:spPr>
          <a:xfrm rot="0">
            <a:off x="1745926" y="1799084"/>
            <a:ext cx="6474991" cy="1429829"/>
          </a:xfrm>
          <a:prstGeom prst="rect">
            <a:avLst/>
          </a:prstGeom>
        </p:spPr>
        <p:txBody>
          <a:bodyPr anchor="t" rtlCol="false" tIns="0" lIns="0" bIns="0" rIns="0">
            <a:spAutoFit/>
          </a:bodyPr>
          <a:lstStyle/>
          <a:p>
            <a:pPr>
              <a:lnSpc>
                <a:spcPts val="11055"/>
              </a:lnSpc>
              <a:spcBef>
                <a:spcPct val="0"/>
              </a:spcBef>
            </a:pPr>
            <a:r>
              <a:rPr lang="en-US" sz="7896">
                <a:solidFill>
                  <a:srgbClr val="1F2020"/>
                </a:solidFill>
                <a:latin typeface="Poppins Bold"/>
              </a:rPr>
              <a:t>Legal</a:t>
            </a:r>
          </a:p>
        </p:txBody>
      </p:sp>
      <p:sp>
        <p:nvSpPr>
          <p:cNvPr name="TextBox 9" id="9"/>
          <p:cNvSpPr txBox="true"/>
          <p:nvPr/>
        </p:nvSpPr>
        <p:spPr>
          <a:xfrm rot="0">
            <a:off x="1515735" y="4075946"/>
            <a:ext cx="7106822" cy="954405"/>
          </a:xfrm>
          <a:prstGeom prst="rect">
            <a:avLst/>
          </a:prstGeom>
        </p:spPr>
        <p:txBody>
          <a:bodyPr anchor="t" rtlCol="false" tIns="0" lIns="0" bIns="0" rIns="0">
            <a:spAutoFit/>
          </a:bodyPr>
          <a:lstStyle/>
          <a:p>
            <a:pPr marL="388618" indent="-194309" lvl="1">
              <a:lnSpc>
                <a:spcPts val="2519"/>
              </a:lnSpc>
              <a:buFont typeface="Arial"/>
              <a:buChar char="•"/>
            </a:pPr>
            <a:r>
              <a:rPr lang="en-US" sz="1799">
                <a:solidFill>
                  <a:srgbClr val="1F2020"/>
                </a:solidFill>
                <a:latin typeface="Poppins"/>
              </a:rPr>
              <a:t>All data will be stored securely on our Firebase Database</a:t>
            </a:r>
          </a:p>
          <a:p>
            <a:pPr marL="388618" indent="-194309" lvl="1">
              <a:lnSpc>
                <a:spcPts val="2519"/>
              </a:lnSpc>
              <a:buFont typeface="Arial"/>
              <a:buChar char="•"/>
            </a:pPr>
            <a:r>
              <a:rPr lang="en-US" sz="1799">
                <a:solidFill>
                  <a:srgbClr val="1F2020"/>
                </a:solidFill>
                <a:latin typeface="Poppins"/>
              </a:rPr>
              <a:t>A disclaimer will be shown that we are storing this data. </a:t>
            </a:r>
          </a:p>
          <a:p>
            <a:pPr>
              <a:lnSpc>
                <a:spcPts val="2519"/>
              </a:lnSpc>
              <a:spcBef>
                <a:spcPct val="0"/>
              </a:spcBef>
            </a:pPr>
          </a:p>
        </p:txBody>
      </p:sp>
      <p:sp>
        <p:nvSpPr>
          <p:cNvPr name="TextBox 10" id="10"/>
          <p:cNvSpPr txBox="true"/>
          <p:nvPr/>
        </p:nvSpPr>
        <p:spPr>
          <a:xfrm rot="0">
            <a:off x="1745926" y="3490777"/>
            <a:ext cx="5029985" cy="556594"/>
          </a:xfrm>
          <a:prstGeom prst="rect">
            <a:avLst/>
          </a:prstGeom>
        </p:spPr>
        <p:txBody>
          <a:bodyPr anchor="t" rtlCol="false" tIns="0" lIns="0" bIns="0" rIns="0">
            <a:spAutoFit/>
          </a:bodyPr>
          <a:lstStyle/>
          <a:p>
            <a:pPr>
              <a:lnSpc>
                <a:spcPts val="4328"/>
              </a:lnSpc>
              <a:spcBef>
                <a:spcPct val="0"/>
              </a:spcBef>
            </a:pPr>
            <a:r>
              <a:rPr lang="en-US" sz="3091">
                <a:solidFill>
                  <a:srgbClr val="3A6AD6"/>
                </a:solidFill>
                <a:latin typeface="Poppins Bold"/>
              </a:rPr>
              <a:t>Data Privacy</a:t>
            </a:r>
          </a:p>
        </p:txBody>
      </p:sp>
      <p:sp>
        <p:nvSpPr>
          <p:cNvPr name="TextBox 11" id="11"/>
          <p:cNvSpPr txBox="true"/>
          <p:nvPr/>
        </p:nvSpPr>
        <p:spPr>
          <a:xfrm rot="0">
            <a:off x="1745926" y="4860178"/>
            <a:ext cx="4516456" cy="490444"/>
          </a:xfrm>
          <a:prstGeom prst="rect">
            <a:avLst/>
          </a:prstGeom>
        </p:spPr>
        <p:txBody>
          <a:bodyPr anchor="t" rtlCol="false" tIns="0" lIns="0" bIns="0" rIns="0">
            <a:spAutoFit/>
          </a:bodyPr>
          <a:lstStyle/>
          <a:p>
            <a:pPr>
              <a:lnSpc>
                <a:spcPts val="3886"/>
              </a:lnSpc>
              <a:spcBef>
                <a:spcPct val="0"/>
              </a:spcBef>
            </a:pPr>
            <a:r>
              <a:rPr lang="en-US" sz="2775">
                <a:solidFill>
                  <a:srgbClr val="3A6AD6"/>
                </a:solidFill>
                <a:latin typeface="Poppins Bold"/>
              </a:rPr>
              <a:t>Free Resources</a:t>
            </a:r>
          </a:p>
        </p:txBody>
      </p:sp>
      <p:sp>
        <p:nvSpPr>
          <p:cNvPr name="TextBox 12" id="12"/>
          <p:cNvSpPr txBox="true"/>
          <p:nvPr/>
        </p:nvSpPr>
        <p:spPr>
          <a:xfrm rot="0">
            <a:off x="1515735" y="5379197"/>
            <a:ext cx="7106822" cy="640080"/>
          </a:xfrm>
          <a:prstGeom prst="rect">
            <a:avLst/>
          </a:prstGeom>
        </p:spPr>
        <p:txBody>
          <a:bodyPr anchor="t" rtlCol="false" tIns="0" lIns="0" bIns="0" rIns="0">
            <a:spAutoFit/>
          </a:bodyPr>
          <a:lstStyle/>
          <a:p>
            <a:pPr marL="388618" indent="-194309" lvl="1">
              <a:lnSpc>
                <a:spcPts val="2519"/>
              </a:lnSpc>
              <a:buFont typeface="Arial"/>
              <a:buChar char="•"/>
            </a:pPr>
            <a:r>
              <a:rPr lang="en-US" sz="1799">
                <a:solidFill>
                  <a:srgbClr val="1F2020"/>
                </a:solidFill>
                <a:latin typeface="Poppins"/>
              </a:rPr>
              <a:t>We are using free, open source Images and Icons.</a:t>
            </a:r>
          </a:p>
          <a:p>
            <a:pPr>
              <a:lnSpc>
                <a:spcPts val="2519"/>
              </a:lnSpc>
              <a:spcBef>
                <a:spcPct val="0"/>
              </a:spcBef>
            </a:pPr>
          </a:p>
        </p:txBody>
      </p:sp>
      <p:sp>
        <p:nvSpPr>
          <p:cNvPr name="Freeform 13" id="13"/>
          <p:cNvSpPr/>
          <p:nvPr/>
        </p:nvSpPr>
        <p:spPr>
          <a:xfrm flipH="false" flipV="false" rot="0">
            <a:off x="535713" y="421882"/>
            <a:ext cx="1144208" cy="242446"/>
          </a:xfrm>
          <a:custGeom>
            <a:avLst/>
            <a:gdLst/>
            <a:ahLst/>
            <a:cxnLst/>
            <a:rect r="r" b="b" t="t" l="l"/>
            <a:pathLst>
              <a:path h="242446" w="1144208">
                <a:moveTo>
                  <a:pt x="0" y="0"/>
                </a:moveTo>
                <a:lnTo>
                  <a:pt x="1144208" y="0"/>
                </a:lnTo>
                <a:lnTo>
                  <a:pt x="1144208" y="242447"/>
                </a:lnTo>
                <a:lnTo>
                  <a:pt x="0" y="242447"/>
                </a:lnTo>
                <a:lnTo>
                  <a:pt x="0" y="0"/>
                </a:lnTo>
                <a:close/>
              </a:path>
            </a:pathLst>
          </a:custGeom>
          <a:blipFill>
            <a:blip r:embed="rId7"/>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91799" y="8458418"/>
            <a:ext cx="951769" cy="799882"/>
            <a:chOff x="0" y="0"/>
            <a:chExt cx="967140" cy="812800"/>
          </a:xfrm>
        </p:grpSpPr>
        <p:sp>
          <p:nvSpPr>
            <p:cNvPr name="Freeform 3" id="3"/>
            <p:cNvSpPr/>
            <p:nvPr/>
          </p:nvSpPr>
          <p:spPr>
            <a:xfrm flipH="false" flipV="false" rot="0">
              <a:off x="0" y="0"/>
              <a:ext cx="967140" cy="812800"/>
            </a:xfrm>
            <a:custGeom>
              <a:avLst/>
              <a:gdLst/>
              <a:ahLst/>
              <a:cxnLst/>
              <a:rect r="r" b="b" t="t" l="l"/>
              <a:pathLst>
                <a:path h="812800" w="96714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name="TextBox 4" id="4"/>
            <p:cNvSpPr txBox="true"/>
            <p:nvPr/>
          </p:nvSpPr>
          <p:spPr>
            <a:xfrm>
              <a:off x="0" y="-38100"/>
              <a:ext cx="96714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46064" y="1925930"/>
            <a:ext cx="6734759" cy="5492889"/>
          </a:xfrm>
          <a:custGeom>
            <a:avLst/>
            <a:gdLst/>
            <a:ahLst/>
            <a:cxnLst/>
            <a:rect r="r" b="b" t="t" l="l"/>
            <a:pathLst>
              <a:path h="5492889" w="6734759">
                <a:moveTo>
                  <a:pt x="0" y="0"/>
                </a:moveTo>
                <a:lnTo>
                  <a:pt x="6734759" y="0"/>
                </a:lnTo>
                <a:lnTo>
                  <a:pt x="6734759" y="5492889"/>
                </a:lnTo>
                <a:lnTo>
                  <a:pt x="0" y="5492889"/>
                </a:lnTo>
                <a:lnTo>
                  <a:pt x="0" y="0"/>
                </a:lnTo>
                <a:close/>
              </a:path>
            </a:pathLst>
          </a:custGeom>
          <a:blipFill>
            <a:blip r:embed="rId3"/>
            <a:stretch>
              <a:fillRect l="0" t="0" r="0" b="0"/>
            </a:stretch>
          </a:blipFill>
        </p:spPr>
      </p:sp>
      <p:sp>
        <p:nvSpPr>
          <p:cNvPr name="Freeform 6" id="6"/>
          <p:cNvSpPr/>
          <p:nvPr/>
        </p:nvSpPr>
        <p:spPr>
          <a:xfrm flipH="false" flipV="false" rot="0">
            <a:off x="4104817" y="8058693"/>
            <a:ext cx="10078367" cy="1600033"/>
          </a:xfrm>
          <a:custGeom>
            <a:avLst/>
            <a:gdLst/>
            <a:ahLst/>
            <a:cxnLst/>
            <a:rect r="r" b="b" t="t" l="l"/>
            <a:pathLst>
              <a:path h="1600033" w="10078367">
                <a:moveTo>
                  <a:pt x="0" y="0"/>
                </a:moveTo>
                <a:lnTo>
                  <a:pt x="10078366" y="0"/>
                </a:lnTo>
                <a:lnTo>
                  <a:pt x="10078366" y="1600032"/>
                </a:lnTo>
                <a:lnTo>
                  <a:pt x="0" y="1600032"/>
                </a:lnTo>
                <a:lnTo>
                  <a:pt x="0" y="0"/>
                </a:lnTo>
                <a:close/>
              </a:path>
            </a:pathLst>
          </a:custGeom>
          <a:blipFill>
            <a:blip r:embed="rId4"/>
            <a:stretch>
              <a:fillRect l="0" t="0" r="0" b="0"/>
            </a:stretch>
          </a:blipFill>
        </p:spPr>
      </p:sp>
      <p:sp>
        <p:nvSpPr>
          <p:cNvPr name="TextBox 7" id="7"/>
          <p:cNvSpPr txBox="true"/>
          <p:nvPr/>
        </p:nvSpPr>
        <p:spPr>
          <a:xfrm rot="0">
            <a:off x="17674380" y="8710688"/>
            <a:ext cx="442747" cy="257943"/>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Poppins Bold"/>
              </a:rPr>
              <a:t>07</a:t>
            </a:r>
          </a:p>
        </p:txBody>
      </p:sp>
      <p:sp>
        <p:nvSpPr>
          <p:cNvPr name="TextBox 8" id="8"/>
          <p:cNvSpPr txBox="true"/>
          <p:nvPr/>
        </p:nvSpPr>
        <p:spPr>
          <a:xfrm rot="0">
            <a:off x="1684327" y="2210508"/>
            <a:ext cx="4459200" cy="1095375"/>
          </a:xfrm>
          <a:prstGeom prst="rect">
            <a:avLst/>
          </a:prstGeom>
        </p:spPr>
        <p:txBody>
          <a:bodyPr anchor="t" rtlCol="false" tIns="0" lIns="0" bIns="0" rIns="0">
            <a:spAutoFit/>
          </a:bodyPr>
          <a:lstStyle/>
          <a:p>
            <a:pPr>
              <a:lnSpc>
                <a:spcPts val="8400"/>
              </a:lnSpc>
              <a:spcBef>
                <a:spcPct val="0"/>
              </a:spcBef>
            </a:pPr>
            <a:r>
              <a:rPr lang="en-US" sz="6000">
                <a:solidFill>
                  <a:srgbClr val="1F2020"/>
                </a:solidFill>
                <a:latin typeface="Poppins Bold"/>
              </a:rPr>
              <a:t>Technical</a:t>
            </a:r>
          </a:p>
        </p:txBody>
      </p:sp>
      <p:sp>
        <p:nvSpPr>
          <p:cNvPr name="TextBox 9" id="9"/>
          <p:cNvSpPr txBox="true"/>
          <p:nvPr/>
        </p:nvSpPr>
        <p:spPr>
          <a:xfrm rot="0">
            <a:off x="1684327" y="4615224"/>
            <a:ext cx="5496606" cy="3624388"/>
          </a:xfrm>
          <a:prstGeom prst="rect">
            <a:avLst/>
          </a:prstGeom>
        </p:spPr>
        <p:txBody>
          <a:bodyPr anchor="t" rtlCol="false" tIns="0" lIns="0" bIns="0" rIns="0">
            <a:spAutoFit/>
          </a:bodyPr>
          <a:lstStyle/>
          <a:p>
            <a:pPr>
              <a:lnSpc>
                <a:spcPts val="2880"/>
              </a:lnSpc>
            </a:pPr>
            <a:r>
              <a:rPr lang="en-US" sz="2057">
                <a:solidFill>
                  <a:srgbClr val="1F2020"/>
                </a:solidFill>
                <a:latin typeface="Poppins"/>
              </a:rPr>
              <a:t>Many of the developers have experience coding in the past.</a:t>
            </a:r>
          </a:p>
          <a:p>
            <a:pPr>
              <a:lnSpc>
                <a:spcPts val="2880"/>
              </a:lnSpc>
            </a:pPr>
          </a:p>
          <a:p>
            <a:pPr marL="444230" indent="-222115" lvl="1">
              <a:lnSpc>
                <a:spcPts val="2880"/>
              </a:lnSpc>
              <a:buFont typeface="Arial"/>
              <a:buChar char="•"/>
            </a:pPr>
            <a:r>
              <a:rPr lang="en-US" sz="2057">
                <a:solidFill>
                  <a:srgbClr val="1F2020"/>
                </a:solidFill>
                <a:latin typeface="Poppins"/>
              </a:rPr>
              <a:t>Technologies used:</a:t>
            </a:r>
          </a:p>
          <a:p>
            <a:pPr>
              <a:lnSpc>
                <a:spcPts val="2880"/>
              </a:lnSpc>
            </a:pPr>
            <a:r>
              <a:rPr lang="en-US" sz="2057">
                <a:solidFill>
                  <a:srgbClr val="1F2020"/>
                </a:solidFill>
                <a:latin typeface="Poppins"/>
              </a:rPr>
              <a:t>HTML, JS, CSS, VScode, Trello, Github.</a:t>
            </a:r>
          </a:p>
          <a:p>
            <a:pPr>
              <a:lnSpc>
                <a:spcPts val="2880"/>
              </a:lnSpc>
            </a:pPr>
          </a:p>
          <a:p>
            <a:pPr>
              <a:lnSpc>
                <a:spcPts val="2880"/>
              </a:lnSpc>
            </a:pPr>
            <a:r>
              <a:rPr lang="en-US" sz="2057">
                <a:solidFill>
                  <a:srgbClr val="1F2020"/>
                </a:solidFill>
                <a:latin typeface="Poppins"/>
              </a:rPr>
              <a:t>Google Services</a:t>
            </a:r>
          </a:p>
          <a:p>
            <a:pPr marL="444230" indent="-222115" lvl="1">
              <a:lnSpc>
                <a:spcPts val="2880"/>
              </a:lnSpc>
              <a:buFont typeface="Arial"/>
              <a:buChar char="•"/>
            </a:pPr>
            <a:r>
              <a:rPr lang="en-US" sz="2057">
                <a:solidFill>
                  <a:srgbClr val="1F2020"/>
                </a:solidFill>
                <a:latin typeface="Poppins"/>
              </a:rPr>
              <a:t>Hosting the site: Github pages or AWS </a:t>
            </a:r>
          </a:p>
          <a:p>
            <a:pPr marL="444230" indent="-222115" lvl="1">
              <a:lnSpc>
                <a:spcPts val="2880"/>
              </a:lnSpc>
              <a:buFont typeface="Arial"/>
              <a:buChar char="•"/>
            </a:pPr>
            <a:r>
              <a:rPr lang="en-US" sz="2057">
                <a:solidFill>
                  <a:srgbClr val="1F2020"/>
                </a:solidFill>
                <a:latin typeface="Poppins"/>
              </a:rPr>
              <a:t>Database: Firebase</a:t>
            </a:r>
          </a:p>
          <a:p>
            <a:pPr>
              <a:lnSpc>
                <a:spcPts val="2880"/>
              </a:lnSpc>
              <a:spcBef>
                <a:spcPct val="0"/>
              </a:spcBef>
            </a:pPr>
          </a:p>
        </p:txBody>
      </p:sp>
      <p:sp>
        <p:nvSpPr>
          <p:cNvPr name="TextBox 10" id="10"/>
          <p:cNvSpPr txBox="true"/>
          <p:nvPr/>
        </p:nvSpPr>
        <p:spPr>
          <a:xfrm rot="0">
            <a:off x="1684327" y="3538649"/>
            <a:ext cx="2928576" cy="424816"/>
          </a:xfrm>
          <a:prstGeom prst="rect">
            <a:avLst/>
          </a:prstGeom>
        </p:spPr>
        <p:txBody>
          <a:bodyPr anchor="t" rtlCol="false" tIns="0" lIns="0" bIns="0" rIns="0">
            <a:spAutoFit/>
          </a:bodyPr>
          <a:lstStyle/>
          <a:p>
            <a:pPr>
              <a:lnSpc>
                <a:spcPts val="3359"/>
              </a:lnSpc>
              <a:spcBef>
                <a:spcPct val="0"/>
              </a:spcBef>
            </a:pPr>
            <a:r>
              <a:rPr lang="en-US" sz="2399">
                <a:solidFill>
                  <a:srgbClr val="3A6AD6"/>
                </a:solidFill>
                <a:latin typeface="Poppins Bold"/>
              </a:rPr>
              <a:t>Teams Experience</a:t>
            </a:r>
          </a:p>
        </p:txBody>
      </p:sp>
      <p:sp>
        <p:nvSpPr>
          <p:cNvPr name="Freeform 11" id="11"/>
          <p:cNvSpPr/>
          <p:nvPr/>
        </p:nvSpPr>
        <p:spPr>
          <a:xfrm flipH="false" flipV="false" rot="0">
            <a:off x="535713" y="421882"/>
            <a:ext cx="1144208" cy="242446"/>
          </a:xfrm>
          <a:custGeom>
            <a:avLst/>
            <a:gdLst/>
            <a:ahLst/>
            <a:cxnLst/>
            <a:rect r="r" b="b" t="t" l="l"/>
            <a:pathLst>
              <a:path h="242446" w="1144208">
                <a:moveTo>
                  <a:pt x="0" y="0"/>
                </a:moveTo>
                <a:lnTo>
                  <a:pt x="1144208" y="0"/>
                </a:lnTo>
                <a:lnTo>
                  <a:pt x="1144208" y="242447"/>
                </a:lnTo>
                <a:lnTo>
                  <a:pt x="0" y="242447"/>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91799" y="8458418"/>
            <a:ext cx="951769" cy="799882"/>
            <a:chOff x="0" y="0"/>
            <a:chExt cx="967140" cy="812800"/>
          </a:xfrm>
        </p:grpSpPr>
        <p:sp>
          <p:nvSpPr>
            <p:cNvPr name="Freeform 3" id="3"/>
            <p:cNvSpPr/>
            <p:nvPr/>
          </p:nvSpPr>
          <p:spPr>
            <a:xfrm flipH="false" flipV="false" rot="0">
              <a:off x="0" y="0"/>
              <a:ext cx="967140" cy="812800"/>
            </a:xfrm>
            <a:custGeom>
              <a:avLst/>
              <a:gdLst/>
              <a:ahLst/>
              <a:cxnLst/>
              <a:rect r="r" b="b" t="t" l="l"/>
              <a:pathLst>
                <a:path h="812800" w="96714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name="TextBox 4" id="4"/>
            <p:cNvSpPr txBox="true"/>
            <p:nvPr/>
          </p:nvSpPr>
          <p:spPr>
            <a:xfrm>
              <a:off x="0" y="-38100"/>
              <a:ext cx="96714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119304" y="3619702"/>
            <a:ext cx="5329130" cy="1523798"/>
          </a:xfrm>
          <a:custGeom>
            <a:avLst/>
            <a:gdLst/>
            <a:ahLst/>
            <a:cxnLst/>
            <a:rect r="r" b="b" t="t" l="l"/>
            <a:pathLst>
              <a:path h="1523798" w="5329130">
                <a:moveTo>
                  <a:pt x="0" y="0"/>
                </a:moveTo>
                <a:lnTo>
                  <a:pt x="5329130" y="0"/>
                </a:lnTo>
                <a:lnTo>
                  <a:pt x="5329130" y="1523798"/>
                </a:lnTo>
                <a:lnTo>
                  <a:pt x="0" y="1523798"/>
                </a:lnTo>
                <a:lnTo>
                  <a:pt x="0" y="0"/>
                </a:lnTo>
                <a:close/>
              </a:path>
            </a:pathLst>
          </a:custGeom>
          <a:blipFill>
            <a:blip r:embed="rId3"/>
            <a:stretch>
              <a:fillRect l="0" t="0" r="0" b="0"/>
            </a:stretch>
          </a:blipFill>
        </p:spPr>
      </p:sp>
      <p:sp>
        <p:nvSpPr>
          <p:cNvPr name="Freeform 6" id="6"/>
          <p:cNvSpPr/>
          <p:nvPr/>
        </p:nvSpPr>
        <p:spPr>
          <a:xfrm flipH="false" flipV="false" rot="0">
            <a:off x="11104333" y="6977885"/>
            <a:ext cx="4246591" cy="1616805"/>
          </a:xfrm>
          <a:custGeom>
            <a:avLst/>
            <a:gdLst/>
            <a:ahLst/>
            <a:cxnLst/>
            <a:rect r="r" b="b" t="t" l="l"/>
            <a:pathLst>
              <a:path h="1616805" w="4246591">
                <a:moveTo>
                  <a:pt x="0" y="0"/>
                </a:moveTo>
                <a:lnTo>
                  <a:pt x="4246591" y="0"/>
                </a:lnTo>
                <a:lnTo>
                  <a:pt x="4246591" y="1616805"/>
                </a:lnTo>
                <a:lnTo>
                  <a:pt x="0" y="1616805"/>
                </a:lnTo>
                <a:lnTo>
                  <a:pt x="0" y="0"/>
                </a:lnTo>
                <a:close/>
              </a:path>
            </a:pathLst>
          </a:custGeom>
          <a:blipFill>
            <a:blip r:embed="rId4"/>
            <a:stretch>
              <a:fillRect l="-10801" t="-12159" r="-10801" b="-12159"/>
            </a:stretch>
          </a:blipFill>
        </p:spPr>
      </p:sp>
      <p:grpSp>
        <p:nvGrpSpPr>
          <p:cNvPr name="Group 7" id="7"/>
          <p:cNvGrpSpPr/>
          <p:nvPr/>
        </p:nvGrpSpPr>
        <p:grpSpPr>
          <a:xfrm rot="0">
            <a:off x="11104333" y="1924794"/>
            <a:ext cx="4198582" cy="1330943"/>
            <a:chOff x="0" y="0"/>
            <a:chExt cx="5598109" cy="1774591"/>
          </a:xfrm>
        </p:grpSpPr>
        <p:sp>
          <p:nvSpPr>
            <p:cNvPr name="Freeform 8" id="8"/>
            <p:cNvSpPr/>
            <p:nvPr/>
          </p:nvSpPr>
          <p:spPr>
            <a:xfrm flipH="false" flipV="false" rot="0">
              <a:off x="0" y="0"/>
              <a:ext cx="1734780" cy="1774591"/>
            </a:xfrm>
            <a:custGeom>
              <a:avLst/>
              <a:gdLst/>
              <a:ahLst/>
              <a:cxnLst/>
              <a:rect r="r" b="b" t="t" l="l"/>
              <a:pathLst>
                <a:path h="1774591" w="1734780">
                  <a:moveTo>
                    <a:pt x="0" y="0"/>
                  </a:moveTo>
                  <a:lnTo>
                    <a:pt x="1734780" y="0"/>
                  </a:lnTo>
                  <a:lnTo>
                    <a:pt x="1734780" y="1774591"/>
                  </a:lnTo>
                  <a:lnTo>
                    <a:pt x="0" y="1774591"/>
                  </a:lnTo>
                  <a:lnTo>
                    <a:pt x="0" y="0"/>
                  </a:lnTo>
                  <a:close/>
                </a:path>
              </a:pathLst>
            </a:custGeom>
            <a:blipFill>
              <a:blip r:embed="rId5"/>
              <a:stretch>
                <a:fillRect l="-42397" t="-21353" r="-245200" b="-19093"/>
              </a:stretch>
            </a:blipFill>
          </p:spPr>
        </p:sp>
        <p:sp>
          <p:nvSpPr>
            <p:cNvPr name="Freeform 9" id="9"/>
            <p:cNvSpPr/>
            <p:nvPr/>
          </p:nvSpPr>
          <p:spPr>
            <a:xfrm flipH="false" flipV="false" rot="0">
              <a:off x="2047043" y="154963"/>
              <a:ext cx="3551066" cy="1464665"/>
            </a:xfrm>
            <a:custGeom>
              <a:avLst/>
              <a:gdLst/>
              <a:ahLst/>
              <a:cxnLst/>
              <a:rect r="r" b="b" t="t" l="l"/>
              <a:pathLst>
                <a:path h="1464665" w="3551066">
                  <a:moveTo>
                    <a:pt x="0" y="0"/>
                  </a:moveTo>
                  <a:lnTo>
                    <a:pt x="3551066" y="0"/>
                  </a:lnTo>
                  <a:lnTo>
                    <a:pt x="3551066" y="1464665"/>
                  </a:lnTo>
                  <a:lnTo>
                    <a:pt x="0" y="1464665"/>
                  </a:lnTo>
                  <a:lnTo>
                    <a:pt x="0" y="0"/>
                  </a:lnTo>
                  <a:close/>
                </a:path>
              </a:pathLst>
            </a:custGeom>
            <a:blipFill>
              <a:blip r:embed="rId5"/>
              <a:stretch>
                <a:fillRect l="-70816" t="-25871" r="-18534" b="-44293"/>
              </a:stretch>
            </a:blipFill>
          </p:spPr>
        </p:sp>
      </p:grpSp>
      <p:grpSp>
        <p:nvGrpSpPr>
          <p:cNvPr name="Group 10" id="10"/>
          <p:cNvGrpSpPr/>
          <p:nvPr/>
        </p:nvGrpSpPr>
        <p:grpSpPr>
          <a:xfrm rot="0">
            <a:off x="11104333" y="5509731"/>
            <a:ext cx="5544700" cy="1106204"/>
            <a:chOff x="0" y="0"/>
            <a:chExt cx="7392933" cy="1474939"/>
          </a:xfrm>
        </p:grpSpPr>
        <p:sp>
          <p:nvSpPr>
            <p:cNvPr name="Freeform 11" id="11"/>
            <p:cNvSpPr/>
            <p:nvPr/>
          </p:nvSpPr>
          <p:spPr>
            <a:xfrm flipH="false" flipV="false" rot="0">
              <a:off x="0" y="0"/>
              <a:ext cx="1474939" cy="1474939"/>
            </a:xfrm>
            <a:custGeom>
              <a:avLst/>
              <a:gdLst/>
              <a:ahLst/>
              <a:cxnLst/>
              <a:rect r="r" b="b" t="t" l="l"/>
              <a:pathLst>
                <a:path h="1474939" w="1474939">
                  <a:moveTo>
                    <a:pt x="0" y="0"/>
                  </a:moveTo>
                  <a:lnTo>
                    <a:pt x="1474939" y="0"/>
                  </a:lnTo>
                  <a:lnTo>
                    <a:pt x="1474939" y="1474939"/>
                  </a:lnTo>
                  <a:lnTo>
                    <a:pt x="0" y="1474939"/>
                  </a:lnTo>
                  <a:lnTo>
                    <a:pt x="0" y="0"/>
                  </a:lnTo>
                  <a:close/>
                </a:path>
              </a:pathLst>
            </a:custGeom>
            <a:blipFill>
              <a:blip r:embed="rId6"/>
              <a:stretch>
                <a:fillRect l="0" t="0" r="0" b="0"/>
              </a:stretch>
            </a:blipFill>
          </p:spPr>
        </p:sp>
        <p:sp>
          <p:nvSpPr>
            <p:cNvPr name="TextBox 12" id="12"/>
            <p:cNvSpPr txBox="true"/>
            <p:nvPr/>
          </p:nvSpPr>
          <p:spPr>
            <a:xfrm rot="0">
              <a:off x="1882753" y="4139"/>
              <a:ext cx="5510180" cy="1304736"/>
            </a:xfrm>
            <a:prstGeom prst="rect">
              <a:avLst/>
            </a:prstGeom>
          </p:spPr>
          <p:txBody>
            <a:bodyPr anchor="t" rtlCol="false" tIns="0" lIns="0" bIns="0" rIns="0">
              <a:spAutoFit/>
            </a:bodyPr>
            <a:lstStyle/>
            <a:p>
              <a:pPr>
                <a:lnSpc>
                  <a:spcPts val="7942"/>
                </a:lnSpc>
                <a:spcBef>
                  <a:spcPct val="0"/>
                </a:spcBef>
              </a:pPr>
              <a:r>
                <a:rPr lang="en-US" sz="5673">
                  <a:solidFill>
                    <a:srgbClr val="1F2020"/>
                  </a:solidFill>
                  <a:latin typeface="Poppins Bold"/>
                </a:rPr>
                <a:t>Messenger</a:t>
              </a:r>
            </a:p>
          </p:txBody>
        </p:sp>
      </p:grpSp>
      <p:sp>
        <p:nvSpPr>
          <p:cNvPr name="Freeform 13" id="13"/>
          <p:cNvSpPr/>
          <p:nvPr/>
        </p:nvSpPr>
        <p:spPr>
          <a:xfrm flipH="false" flipV="false" rot="0">
            <a:off x="535713" y="421882"/>
            <a:ext cx="1144208" cy="242446"/>
          </a:xfrm>
          <a:custGeom>
            <a:avLst/>
            <a:gdLst/>
            <a:ahLst/>
            <a:cxnLst/>
            <a:rect r="r" b="b" t="t" l="l"/>
            <a:pathLst>
              <a:path h="242446" w="1144208">
                <a:moveTo>
                  <a:pt x="0" y="0"/>
                </a:moveTo>
                <a:lnTo>
                  <a:pt x="1144208" y="0"/>
                </a:lnTo>
                <a:lnTo>
                  <a:pt x="1144208" y="242447"/>
                </a:lnTo>
                <a:lnTo>
                  <a:pt x="0" y="242447"/>
                </a:lnTo>
                <a:lnTo>
                  <a:pt x="0" y="0"/>
                </a:lnTo>
                <a:close/>
              </a:path>
            </a:pathLst>
          </a:custGeom>
          <a:blipFill>
            <a:blip r:embed="rId7"/>
            <a:stretch>
              <a:fillRect l="0" t="0" r="0" b="0"/>
            </a:stretch>
          </a:blipFill>
        </p:spPr>
      </p:sp>
      <p:sp>
        <p:nvSpPr>
          <p:cNvPr name="TextBox 14" id="14"/>
          <p:cNvSpPr txBox="true"/>
          <p:nvPr/>
        </p:nvSpPr>
        <p:spPr>
          <a:xfrm rot="0">
            <a:off x="17674380" y="8710688"/>
            <a:ext cx="442747" cy="257943"/>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Poppins Bold"/>
              </a:rPr>
              <a:t>08</a:t>
            </a:r>
          </a:p>
        </p:txBody>
      </p:sp>
      <p:sp>
        <p:nvSpPr>
          <p:cNvPr name="TextBox 15" id="15"/>
          <p:cNvSpPr txBox="true"/>
          <p:nvPr/>
        </p:nvSpPr>
        <p:spPr>
          <a:xfrm rot="0">
            <a:off x="1828563" y="2258133"/>
            <a:ext cx="5972681" cy="827130"/>
          </a:xfrm>
          <a:prstGeom prst="rect">
            <a:avLst/>
          </a:prstGeom>
        </p:spPr>
        <p:txBody>
          <a:bodyPr anchor="t" rtlCol="false" tIns="0" lIns="0" bIns="0" rIns="0">
            <a:spAutoFit/>
          </a:bodyPr>
          <a:lstStyle/>
          <a:p>
            <a:pPr>
              <a:lnSpc>
                <a:spcPts val="6385"/>
              </a:lnSpc>
              <a:spcBef>
                <a:spcPct val="0"/>
              </a:spcBef>
            </a:pPr>
            <a:r>
              <a:rPr lang="en-US" sz="4560">
                <a:solidFill>
                  <a:srgbClr val="1F2020"/>
                </a:solidFill>
                <a:latin typeface="Poppins Bold"/>
              </a:rPr>
              <a:t>Resource &amp; Finance </a:t>
            </a:r>
          </a:p>
        </p:txBody>
      </p:sp>
      <p:sp>
        <p:nvSpPr>
          <p:cNvPr name="TextBox 16" id="16"/>
          <p:cNvSpPr txBox="true"/>
          <p:nvPr/>
        </p:nvSpPr>
        <p:spPr>
          <a:xfrm rot="0">
            <a:off x="1828563" y="3885315"/>
            <a:ext cx="8298888" cy="2610597"/>
          </a:xfrm>
          <a:prstGeom prst="rect">
            <a:avLst/>
          </a:prstGeom>
        </p:spPr>
        <p:txBody>
          <a:bodyPr anchor="t" rtlCol="false" tIns="0" lIns="0" bIns="0" rIns="0">
            <a:spAutoFit/>
          </a:bodyPr>
          <a:lstStyle/>
          <a:p>
            <a:pPr>
              <a:lnSpc>
                <a:spcPts val="2320"/>
              </a:lnSpc>
            </a:pPr>
            <a:r>
              <a:rPr lang="en-US" sz="1657">
                <a:solidFill>
                  <a:srgbClr val="1F2020"/>
                </a:solidFill>
                <a:latin typeface="Poppins"/>
              </a:rPr>
              <a:t>For streamlined project management we have planned to use a blend of tools. Facebook Messenger will serve as our platform for group communication. In addition, Trello will be out project management software as its Kanban Board feature will help to enhance our workflow. </a:t>
            </a:r>
          </a:p>
          <a:p>
            <a:pPr>
              <a:lnSpc>
                <a:spcPts val="2320"/>
              </a:lnSpc>
            </a:pPr>
          </a:p>
          <a:p>
            <a:pPr>
              <a:lnSpc>
                <a:spcPts val="2320"/>
              </a:lnSpc>
              <a:spcBef>
                <a:spcPct val="0"/>
              </a:spcBef>
            </a:pPr>
            <a:r>
              <a:rPr lang="en-US" sz="1657">
                <a:solidFill>
                  <a:srgbClr val="1F2020"/>
                </a:solidFill>
                <a:latin typeface="Poppins"/>
              </a:rPr>
              <a:t>In terms of the project’s finances, we’re planning to operate within the constraints of the free tier limits offered by AWS. Nevertheless, we've allocated a contingency budget of up to $5 to address any potential overrun in expenses.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91799" y="8458418"/>
            <a:ext cx="951769" cy="799882"/>
            <a:chOff x="0" y="0"/>
            <a:chExt cx="967140" cy="812800"/>
          </a:xfrm>
        </p:grpSpPr>
        <p:sp>
          <p:nvSpPr>
            <p:cNvPr name="Freeform 3" id="3"/>
            <p:cNvSpPr/>
            <p:nvPr/>
          </p:nvSpPr>
          <p:spPr>
            <a:xfrm flipH="false" flipV="false" rot="0">
              <a:off x="0" y="0"/>
              <a:ext cx="967140" cy="812800"/>
            </a:xfrm>
            <a:custGeom>
              <a:avLst/>
              <a:gdLst/>
              <a:ahLst/>
              <a:cxnLst/>
              <a:rect r="r" b="b" t="t" l="l"/>
              <a:pathLst>
                <a:path h="812800" w="96714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name="TextBox 4" id="4"/>
            <p:cNvSpPr txBox="true"/>
            <p:nvPr/>
          </p:nvSpPr>
          <p:spPr>
            <a:xfrm>
              <a:off x="0" y="-38100"/>
              <a:ext cx="96714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614229" y="3605324"/>
            <a:ext cx="8877570" cy="4438785"/>
          </a:xfrm>
          <a:custGeom>
            <a:avLst/>
            <a:gdLst/>
            <a:ahLst/>
            <a:cxnLst/>
            <a:rect r="r" b="b" t="t" l="l"/>
            <a:pathLst>
              <a:path h="4438785" w="8877570">
                <a:moveTo>
                  <a:pt x="0" y="0"/>
                </a:moveTo>
                <a:lnTo>
                  <a:pt x="8877570" y="0"/>
                </a:lnTo>
                <a:lnTo>
                  <a:pt x="8877570" y="4438785"/>
                </a:lnTo>
                <a:lnTo>
                  <a:pt x="0" y="4438785"/>
                </a:lnTo>
                <a:lnTo>
                  <a:pt x="0" y="0"/>
                </a:lnTo>
                <a:close/>
              </a:path>
            </a:pathLst>
          </a:custGeom>
          <a:blipFill>
            <a:blip r:embed="rId3"/>
            <a:stretch>
              <a:fillRect l="0" t="0" r="0" b="0"/>
            </a:stretch>
          </a:blipFill>
        </p:spPr>
      </p:sp>
      <p:sp>
        <p:nvSpPr>
          <p:cNvPr name="TextBox 6" id="6"/>
          <p:cNvSpPr txBox="true"/>
          <p:nvPr/>
        </p:nvSpPr>
        <p:spPr>
          <a:xfrm rot="0">
            <a:off x="17674380" y="8710688"/>
            <a:ext cx="442747" cy="257943"/>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Poppins Bold"/>
              </a:rPr>
              <a:t>09</a:t>
            </a:r>
          </a:p>
        </p:txBody>
      </p:sp>
      <p:sp>
        <p:nvSpPr>
          <p:cNvPr name="TextBox 7" id="7"/>
          <p:cNvSpPr txBox="true"/>
          <p:nvPr/>
        </p:nvSpPr>
        <p:spPr>
          <a:xfrm rot="0">
            <a:off x="1684327" y="2210508"/>
            <a:ext cx="5139820" cy="1095375"/>
          </a:xfrm>
          <a:prstGeom prst="rect">
            <a:avLst/>
          </a:prstGeom>
        </p:spPr>
        <p:txBody>
          <a:bodyPr anchor="t" rtlCol="false" tIns="0" lIns="0" bIns="0" rIns="0">
            <a:spAutoFit/>
          </a:bodyPr>
          <a:lstStyle/>
          <a:p>
            <a:pPr>
              <a:lnSpc>
                <a:spcPts val="8400"/>
              </a:lnSpc>
              <a:spcBef>
                <a:spcPct val="0"/>
              </a:spcBef>
            </a:pPr>
            <a:r>
              <a:rPr lang="en-US" sz="6000">
                <a:solidFill>
                  <a:srgbClr val="1F2020"/>
                </a:solidFill>
                <a:latin typeface="Poppins Bold"/>
              </a:rPr>
              <a:t>Operational</a:t>
            </a:r>
          </a:p>
        </p:txBody>
      </p:sp>
      <p:sp>
        <p:nvSpPr>
          <p:cNvPr name="TextBox 8" id="8"/>
          <p:cNvSpPr txBox="true"/>
          <p:nvPr/>
        </p:nvSpPr>
        <p:spPr>
          <a:xfrm rot="0">
            <a:off x="1427119" y="4218099"/>
            <a:ext cx="5017696" cy="5710126"/>
          </a:xfrm>
          <a:prstGeom prst="rect">
            <a:avLst/>
          </a:prstGeom>
        </p:spPr>
        <p:txBody>
          <a:bodyPr anchor="t" rtlCol="false" tIns="0" lIns="0" bIns="0" rIns="0">
            <a:spAutoFit/>
          </a:bodyPr>
          <a:lstStyle/>
          <a:p>
            <a:pPr>
              <a:lnSpc>
                <a:spcPts val="2811"/>
              </a:lnSpc>
            </a:pPr>
          </a:p>
          <a:p>
            <a:pPr marL="433595" indent="-216798" lvl="1">
              <a:lnSpc>
                <a:spcPts val="2811"/>
              </a:lnSpc>
              <a:buFont typeface="Arial"/>
              <a:buChar char="•"/>
            </a:pPr>
            <a:r>
              <a:rPr lang="en-US" sz="2008">
                <a:solidFill>
                  <a:srgbClr val="1F2020"/>
                </a:solidFill>
                <a:latin typeface="Poppins Bold"/>
              </a:rPr>
              <a:t>Will the software be accepted by the client’s current environment?</a:t>
            </a:r>
          </a:p>
          <a:p>
            <a:pPr marL="433595" indent="-216798" lvl="1">
              <a:lnSpc>
                <a:spcPts val="2811"/>
              </a:lnSpc>
              <a:buFont typeface="Arial"/>
              <a:buChar char="•"/>
            </a:pPr>
            <a:r>
              <a:rPr lang="en-US" sz="2008">
                <a:solidFill>
                  <a:srgbClr val="1F2020"/>
                </a:solidFill>
                <a:latin typeface="Poppins"/>
              </a:rPr>
              <a:t>On phone, tablet, PC, etc. Make sure the design is responsive to different screens and browsers</a:t>
            </a:r>
          </a:p>
          <a:p>
            <a:pPr marL="433595" indent="-216798" lvl="1">
              <a:lnSpc>
                <a:spcPts val="2811"/>
              </a:lnSpc>
              <a:buFont typeface="Arial"/>
              <a:buChar char="•"/>
            </a:pPr>
            <a:r>
              <a:rPr lang="en-US" sz="2008">
                <a:solidFill>
                  <a:srgbClr val="1F2020"/>
                </a:solidFill>
                <a:latin typeface="Poppins"/>
              </a:rPr>
              <a:t>Make it easy to use as a student at Otago</a:t>
            </a:r>
          </a:p>
          <a:p>
            <a:pPr>
              <a:lnSpc>
                <a:spcPts val="2811"/>
              </a:lnSpc>
            </a:pPr>
          </a:p>
          <a:p>
            <a:pPr marL="433595" indent="-216798" lvl="1">
              <a:lnSpc>
                <a:spcPts val="2811"/>
              </a:lnSpc>
              <a:buFont typeface="Arial"/>
              <a:buChar char="•"/>
            </a:pPr>
            <a:r>
              <a:rPr lang="en-US" sz="2008">
                <a:solidFill>
                  <a:srgbClr val="1F2020"/>
                </a:solidFill>
                <a:latin typeface="Poppins Bold"/>
              </a:rPr>
              <a:t>Will the team be able to meet regularly?</a:t>
            </a:r>
          </a:p>
          <a:p>
            <a:pPr marL="433595" indent="-216798" lvl="1">
              <a:lnSpc>
                <a:spcPts val="2811"/>
              </a:lnSpc>
              <a:buFont typeface="Arial"/>
              <a:buChar char="•"/>
            </a:pPr>
            <a:r>
              <a:rPr lang="en-US" sz="2008">
                <a:solidFill>
                  <a:srgbClr val="1F2020"/>
                </a:solidFill>
                <a:latin typeface="Poppins"/>
              </a:rPr>
              <a:t>Scrum meetings </a:t>
            </a:r>
            <a:r>
              <a:rPr lang="en-US" sz="2008">
                <a:solidFill>
                  <a:srgbClr val="1F2020"/>
                </a:solidFill>
                <a:latin typeface="Poppins"/>
              </a:rPr>
              <a:t>Once per week on Mondays</a:t>
            </a:r>
          </a:p>
          <a:p>
            <a:pPr marL="433595" indent="-216798" lvl="1">
              <a:lnSpc>
                <a:spcPts val="2811"/>
              </a:lnSpc>
              <a:buFont typeface="Arial"/>
              <a:buChar char="•"/>
            </a:pPr>
            <a:r>
              <a:rPr lang="en-US" sz="2008">
                <a:solidFill>
                  <a:srgbClr val="1F2020"/>
                </a:solidFill>
                <a:latin typeface="Poppins"/>
              </a:rPr>
              <a:t>Sprints (2 week sprints)</a:t>
            </a:r>
          </a:p>
          <a:p>
            <a:pPr>
              <a:lnSpc>
                <a:spcPts val="2811"/>
              </a:lnSpc>
            </a:pPr>
          </a:p>
          <a:p>
            <a:pPr>
              <a:lnSpc>
                <a:spcPts val="2811"/>
              </a:lnSpc>
              <a:spcBef>
                <a:spcPct val="0"/>
              </a:spcBef>
            </a:pPr>
          </a:p>
        </p:txBody>
      </p:sp>
      <p:sp>
        <p:nvSpPr>
          <p:cNvPr name="TextBox 9" id="9"/>
          <p:cNvSpPr txBox="true"/>
          <p:nvPr/>
        </p:nvSpPr>
        <p:spPr>
          <a:xfrm rot="0">
            <a:off x="1684327" y="3538649"/>
            <a:ext cx="2928576" cy="441326"/>
          </a:xfrm>
          <a:prstGeom prst="rect">
            <a:avLst/>
          </a:prstGeom>
        </p:spPr>
        <p:txBody>
          <a:bodyPr anchor="t" rtlCol="false" tIns="0" lIns="0" bIns="0" rIns="0">
            <a:spAutoFit/>
          </a:bodyPr>
          <a:lstStyle/>
          <a:p>
            <a:pPr>
              <a:lnSpc>
                <a:spcPts val="3499"/>
              </a:lnSpc>
              <a:spcBef>
                <a:spcPct val="0"/>
              </a:spcBef>
            </a:pPr>
            <a:r>
              <a:rPr lang="en-US" sz="2499">
                <a:solidFill>
                  <a:srgbClr val="3A6AD6"/>
                </a:solidFill>
                <a:latin typeface="Poppins Bold"/>
              </a:rPr>
              <a:t>Software Delivery</a:t>
            </a:r>
          </a:p>
        </p:txBody>
      </p:sp>
      <p:sp>
        <p:nvSpPr>
          <p:cNvPr name="Freeform 10" id="10"/>
          <p:cNvSpPr/>
          <p:nvPr/>
        </p:nvSpPr>
        <p:spPr>
          <a:xfrm flipH="false" flipV="false" rot="0">
            <a:off x="535713" y="421882"/>
            <a:ext cx="1144208" cy="242446"/>
          </a:xfrm>
          <a:custGeom>
            <a:avLst/>
            <a:gdLst/>
            <a:ahLst/>
            <a:cxnLst/>
            <a:rect r="r" b="b" t="t" l="l"/>
            <a:pathLst>
              <a:path h="242446" w="1144208">
                <a:moveTo>
                  <a:pt x="0" y="0"/>
                </a:moveTo>
                <a:lnTo>
                  <a:pt x="1144208" y="0"/>
                </a:lnTo>
                <a:lnTo>
                  <a:pt x="1144208" y="242447"/>
                </a:lnTo>
                <a:lnTo>
                  <a:pt x="0" y="242447"/>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DAF_WeQ-LzQ</dc:identifier>
  <dcterms:modified xsi:type="dcterms:W3CDTF">2011-08-01T06:04:30Z</dcterms:modified>
  <cp:revision>1</cp:revision>
  <dc:title>INFO310 Milestone 1</dc:title>
</cp:coreProperties>
</file>